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9" r:id="rId3"/>
    <p:sldId id="286" r:id="rId4"/>
    <p:sldId id="257" r:id="rId5"/>
    <p:sldId id="273" r:id="rId6"/>
    <p:sldId id="258" r:id="rId7"/>
    <p:sldId id="289" r:id="rId8"/>
    <p:sldId id="274" r:id="rId9"/>
    <p:sldId id="291" r:id="rId10"/>
    <p:sldId id="261" r:id="rId11"/>
    <p:sldId id="275" r:id="rId12"/>
    <p:sldId id="290" r:id="rId13"/>
    <p:sldId id="276" r:id="rId14"/>
    <p:sldId id="278" r:id="rId15"/>
    <p:sldId id="282" r:id="rId16"/>
    <p:sldId id="283" r:id="rId17"/>
    <p:sldId id="279" r:id="rId18"/>
    <p:sldId id="281" r:id="rId19"/>
    <p:sldId id="280" r:id="rId20"/>
    <p:sldId id="265" r:id="rId21"/>
    <p:sldId id="271" r:id="rId22"/>
    <p:sldId id="285" r:id="rId23"/>
  </p:sldIdLst>
  <p:sldSz cx="24384000" cy="13716000"/>
  <p:notesSz cx="6858000" cy="9144000"/>
  <p:embeddedFontLst>
    <p:embeddedFont>
      <p:font typeface="함초롬바탕" panose="02030604000101010101" pitchFamily="18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BD50"/>
    <a:srgbClr val="64B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2" autoAdjust="0"/>
    <p:restoredTop sz="92266" autoAdjust="0"/>
  </p:normalViewPr>
  <p:slideViewPr>
    <p:cSldViewPr snapToGrid="0" snapToObjects="1">
      <p:cViewPr varScale="1">
        <p:scale>
          <a:sx n="34" d="100"/>
          <a:sy n="34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5" d="100"/>
          <a:sy n="45" d="100"/>
        </p:scale>
        <p:origin x="1963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9283EC9-461C-4910-AB86-0D762DC177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BFC01F-BFC7-4B7D-B6D8-FEFA4ECA76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F62DE-F70E-4ADA-BF86-A14F73E0A4F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024A31-4FF0-4CDE-A270-6D37D1EB9F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417A99-3CA0-44DD-8A86-148388E77D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B2227-2711-4A37-A75D-CF5722D58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1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46328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이번에 강남대학교 </a:t>
            </a:r>
            <a:r>
              <a:rPr lang="ko-KR" altLang="en-US" dirty="0" err="1"/>
              <a:t>웰텍사업단에서</a:t>
            </a:r>
            <a:r>
              <a:rPr lang="ko-KR" altLang="en-US" dirty="0"/>
              <a:t> 소규모연구팀 대표로 발표하게 된 교육학과 </a:t>
            </a:r>
            <a:r>
              <a:rPr lang="ko-KR" altLang="en-US" dirty="0" err="1"/>
              <a:t>양나윤입니다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지금부터 </a:t>
            </a:r>
            <a:r>
              <a:rPr lang="en-US" altLang="ko-KR" dirty="0"/>
              <a:t>GPS </a:t>
            </a:r>
            <a:r>
              <a:rPr lang="ko-KR" altLang="en-US" dirty="0"/>
              <a:t>미아방지 어플인 </a:t>
            </a:r>
            <a:r>
              <a:rPr lang="en-US" altLang="ko-KR" dirty="0"/>
              <a:t>I-SAFE</a:t>
            </a:r>
            <a:r>
              <a:rPr lang="ko-KR" altLang="en-US" dirty="0"/>
              <a:t>에 대해서 소개해드리도록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758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844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</a:t>
            </a:r>
            <a:r>
              <a:rPr lang="en-US" altLang="ko-KR" dirty="0"/>
              <a:t>-</a:t>
            </a:r>
            <a:r>
              <a:rPr lang="ko-KR" altLang="en-US" dirty="0"/>
              <a:t>부모와 교사</a:t>
            </a:r>
            <a:r>
              <a:rPr lang="en-US" altLang="ko-KR" dirty="0"/>
              <a:t>, </a:t>
            </a:r>
            <a:r>
              <a:rPr lang="ko-KR" altLang="en-US" dirty="0"/>
              <a:t>대상자</a:t>
            </a:r>
            <a:r>
              <a:rPr lang="en-US" altLang="ko-KR" dirty="0"/>
              <a:t>-</a:t>
            </a:r>
            <a:r>
              <a:rPr lang="ko-KR" altLang="en-US" dirty="0"/>
              <a:t>주로 지적장애학생</a:t>
            </a:r>
            <a:endParaRPr lang="en-US" altLang="ko-KR" dirty="0"/>
          </a:p>
          <a:p>
            <a:r>
              <a:rPr lang="ko-KR" altLang="en-US" dirty="0"/>
              <a:t>사용자와 대상자는 데이터베이스가 포함된 서버를 중심으로 정보를 주고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지정된 환경설정 값 </a:t>
            </a:r>
            <a:r>
              <a:rPr lang="en-US" altLang="ko-KR" dirty="0"/>
              <a:t>(</a:t>
            </a:r>
            <a:r>
              <a:rPr lang="ko-KR" altLang="en-US" dirty="0"/>
              <a:t>자세한 설명 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아동이 미아가 되었을 때 후속결과를 </a:t>
            </a:r>
            <a:r>
              <a:rPr lang="en-US" altLang="ko-KR" dirty="0"/>
              <a:t>‘</a:t>
            </a:r>
            <a:r>
              <a:rPr lang="ko-KR" altLang="en-US" dirty="0" err="1"/>
              <a:t>이벤트발생＇이라는</a:t>
            </a:r>
            <a:r>
              <a:rPr lang="ko-KR" altLang="en-US" dirty="0"/>
              <a:t> 명칭을 붙였는데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이벤트발생시 사용자에게는 문자전송과 전화가 대상자에게는 안내음성과 경고화면이 함께 도출됩니다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설명은 뒤 슬라이드로 보여드리겠습니다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6822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번과 같은 </a:t>
            </a:r>
            <a:r>
              <a:rPr lang="ko-KR" altLang="en-US" dirty="0" err="1"/>
              <a:t>새로고침버튼을</a:t>
            </a:r>
            <a:r>
              <a:rPr lang="ko-KR" altLang="en-US" dirty="0"/>
              <a:t> 이용하여 아동의 가장 최신의 위치 값을 가져옴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번은 사용자가 전에 설정한 위험지역 정보화면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700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세가지 기능으로 환경설정화면을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첫번째는 대상자의 위치 값을 문자로 전송 받을 것인지 여부를</a:t>
            </a:r>
            <a:endParaRPr lang="en-US" altLang="ko-KR" dirty="0"/>
          </a:p>
          <a:p>
            <a:r>
              <a:rPr lang="ko-KR" altLang="en-US" dirty="0"/>
              <a:t>두번째는 부모 뿐만 아니라 다른 사용자들도 번호를 변경하여 사용할 수 있게 텍스트 값으로 두었고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세번째는 가까운 거리부터 먼 거리까지 아동의 주요활동의 반경거리를 설정할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089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이벤트 발생은 크게 두가지 경우로 나뉩니다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183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첫번째는 사용자가 지정한 거리 이상 벗어났을 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대상자가 이동하면</a:t>
            </a:r>
            <a:r>
              <a:rPr lang="en-US" altLang="ko-KR" dirty="0"/>
              <a:t>) </a:t>
            </a:r>
            <a:r>
              <a:rPr lang="ko-KR" altLang="en-US" dirty="0"/>
              <a:t>가장 최신의 위치 값인 고정 </a:t>
            </a:r>
            <a:r>
              <a:rPr lang="ko-KR" altLang="en-US" dirty="0" err="1"/>
              <a:t>위치값과</a:t>
            </a:r>
            <a:r>
              <a:rPr lang="ko-KR" altLang="en-US" dirty="0"/>
              <a:t> 움직인 대상자의 위치 값을 비교하여 거리계산 </a:t>
            </a:r>
            <a:r>
              <a:rPr lang="ko-KR" altLang="en-US" dirty="0" err="1"/>
              <a:t>했을때</a:t>
            </a:r>
            <a:endParaRPr lang="en-US" altLang="ko-KR" dirty="0"/>
          </a:p>
          <a:p>
            <a:r>
              <a:rPr lang="ko-KR" altLang="en-US" dirty="0" err="1"/>
              <a:t>앞전에</a:t>
            </a:r>
            <a:r>
              <a:rPr lang="ko-KR" altLang="en-US" dirty="0"/>
              <a:t> 사용자가 반경 몇 </a:t>
            </a:r>
            <a:r>
              <a:rPr lang="en-US" altLang="ko-KR" dirty="0"/>
              <a:t>M</a:t>
            </a:r>
            <a:r>
              <a:rPr lang="ko-KR" altLang="en-US" dirty="0"/>
              <a:t>로 설정한 대상자의 거리 값이 현저하게 차이가 나면 이벤트가 발생함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이동하지말고</a:t>
            </a:r>
            <a:r>
              <a:rPr lang="ko-KR" altLang="en-US" dirty="0"/>
              <a:t> 기다리세요＇ </a:t>
            </a:r>
          </a:p>
        </p:txBody>
      </p:sp>
    </p:spTree>
    <p:extLst>
      <p:ext uri="{BB962C8B-B14F-4D97-AF65-F5344CB8AC3E}">
        <p14:creationId xmlns:p14="http://schemas.microsoft.com/office/powerpoint/2010/main" val="2998612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</a:t>
            </a:r>
            <a:r>
              <a:rPr lang="en-US" altLang="ko-KR" dirty="0"/>
              <a:t>)</a:t>
            </a:r>
            <a:r>
              <a:rPr lang="ko-KR" altLang="en-US" dirty="0"/>
              <a:t> 대상이 위험 지역에 근접했을 때</a:t>
            </a:r>
            <a:endParaRPr lang="en-US" altLang="ko-KR" dirty="0"/>
          </a:p>
          <a:p>
            <a:r>
              <a:rPr lang="ko-KR" altLang="en-US" dirty="0"/>
              <a:t>사용자가 판단하기에 이 위치가 대상자에게 위험할 것 같다 </a:t>
            </a:r>
            <a:r>
              <a:rPr lang="ko-KR" altLang="en-US" dirty="0" err="1"/>
              <a:t>라고</a:t>
            </a:r>
            <a:r>
              <a:rPr lang="ko-KR" altLang="en-US" dirty="0"/>
              <a:t> 생각이 들면</a:t>
            </a:r>
            <a:endParaRPr lang="en-US" altLang="ko-KR" dirty="0"/>
          </a:p>
          <a:p>
            <a:r>
              <a:rPr lang="ko-KR" altLang="en-US" dirty="0"/>
              <a:t>위험지역 </a:t>
            </a:r>
            <a:r>
              <a:rPr lang="en-US" altLang="ko-KR" dirty="0"/>
              <a:t>GPS</a:t>
            </a:r>
            <a:r>
              <a:rPr lang="ko-KR" altLang="en-US" dirty="0"/>
              <a:t>를 찍고</a:t>
            </a:r>
            <a:r>
              <a:rPr lang="en-US" altLang="ko-KR" dirty="0"/>
              <a:t>, </a:t>
            </a:r>
            <a:r>
              <a:rPr lang="ko-KR" altLang="en-US" dirty="0"/>
              <a:t>나중에 대상자가 이 위치에 진입했을 대 마찬가지 이벤트가 </a:t>
            </a:r>
            <a:r>
              <a:rPr lang="ko-KR" altLang="en-US" dirty="0" err="1"/>
              <a:t>발생하게됩니다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위험지역에 있습니다</a:t>
            </a:r>
            <a:r>
              <a:rPr lang="en-US" altLang="ko-KR" dirty="0"/>
              <a:t>. </a:t>
            </a:r>
            <a:r>
              <a:rPr lang="ko-KR" altLang="en-US" dirty="0"/>
              <a:t>이동하세요＇</a:t>
            </a:r>
          </a:p>
        </p:txBody>
      </p:sp>
    </p:spTree>
    <p:extLst>
      <p:ext uri="{BB962C8B-B14F-4D97-AF65-F5344CB8AC3E}">
        <p14:creationId xmlns:p14="http://schemas.microsoft.com/office/powerpoint/2010/main" val="469525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어플의 기능을 총 정리한 네 가지 화면입니다</a:t>
            </a:r>
            <a:r>
              <a:rPr lang="en-US" altLang="ko-KR" dirty="0"/>
              <a:t>. </a:t>
            </a:r>
            <a:r>
              <a:rPr lang="ko-KR" altLang="en-US" dirty="0"/>
              <a:t>문자수신기능</a:t>
            </a:r>
            <a:r>
              <a:rPr lang="en-US" altLang="ko-KR" dirty="0"/>
              <a:t>, </a:t>
            </a:r>
            <a:r>
              <a:rPr lang="ko-KR" altLang="en-US" dirty="0"/>
              <a:t>위험지역 설정화면</a:t>
            </a:r>
            <a:r>
              <a:rPr lang="en-US" altLang="ko-KR" dirty="0"/>
              <a:t>, </a:t>
            </a:r>
            <a:r>
              <a:rPr lang="ko-KR" altLang="en-US" dirty="0"/>
              <a:t>이벤트발생화면은 앞서 설명한 것과 같고</a:t>
            </a:r>
            <a:r>
              <a:rPr lang="en-US" altLang="ko-KR" dirty="0"/>
              <a:t>, </a:t>
            </a:r>
            <a:r>
              <a:rPr lang="ko-KR" altLang="en-US" dirty="0"/>
              <a:t>현 위치 파악은 대상자의 최신의 위치를 알고자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ko-KR" altLang="en-US" dirty="0" err="1"/>
              <a:t>구글맵</a:t>
            </a:r>
            <a:r>
              <a:rPr lang="ko-KR" altLang="en-US" dirty="0"/>
              <a:t> 페이지를 열어서 확인할 수 있도록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5086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 있던 </a:t>
            </a:r>
            <a:r>
              <a:rPr lang="en-US" altLang="ko-KR" dirty="0"/>
              <a:t>GPS</a:t>
            </a:r>
            <a:r>
              <a:rPr lang="ko-KR" altLang="en-US" dirty="0"/>
              <a:t>위치추적시스템을 </a:t>
            </a:r>
            <a:r>
              <a:rPr lang="ko-KR" altLang="en-US" dirty="0" err="1"/>
              <a:t>조사해보았을</a:t>
            </a:r>
            <a:r>
              <a:rPr lang="ko-KR" altLang="en-US" dirty="0"/>
              <a:t> 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 표를 </a:t>
            </a:r>
            <a:r>
              <a:rPr lang="ko-KR" altLang="en-US" dirty="0" err="1"/>
              <a:t>키드키퍼앱</a:t>
            </a:r>
            <a:r>
              <a:rPr lang="ko-KR" altLang="en-US" dirty="0"/>
              <a:t> 개발 논문에 수록되어 있는 </a:t>
            </a:r>
            <a:r>
              <a:rPr lang="en-US" altLang="ko-KR" dirty="0"/>
              <a:t>‘</a:t>
            </a:r>
            <a:r>
              <a:rPr lang="ko-KR" altLang="en-US" dirty="0" err="1"/>
              <a:t>유사어플비교포＇를</a:t>
            </a:r>
            <a:r>
              <a:rPr lang="ko-KR" altLang="en-US" dirty="0"/>
              <a:t> 참고를 하였는데</a:t>
            </a:r>
            <a:endParaRPr lang="en-US" altLang="ko-KR" dirty="0"/>
          </a:p>
          <a:p>
            <a:r>
              <a:rPr lang="ko-KR" altLang="en-US" dirty="0"/>
              <a:t>이렇게 많은 내용들이 있었지만 내용을 축소시킨 이유는</a:t>
            </a:r>
            <a:endParaRPr lang="en-US" altLang="ko-KR" dirty="0"/>
          </a:p>
          <a:p>
            <a:r>
              <a:rPr lang="ko-KR" altLang="en-US" dirty="0"/>
              <a:t>사용자와 대상자의 </a:t>
            </a:r>
            <a:r>
              <a:rPr lang="ko-KR" altLang="en-US" dirty="0" err="1"/>
              <a:t>통신연결률을</a:t>
            </a:r>
            <a:r>
              <a:rPr lang="ko-KR" altLang="en-US" dirty="0"/>
              <a:t> 높임으로써 미아발생률을 낮출 수 있다고 생각하여 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아이위치 자동 송신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단말기 간 </a:t>
            </a:r>
            <a:r>
              <a:rPr lang="ko-KR" altLang="en-US" dirty="0" err="1"/>
              <a:t>호출＇이</a:t>
            </a:r>
            <a:r>
              <a:rPr lang="ko-KR" altLang="en-US" dirty="0"/>
              <a:t> 두 가지 기능을 가져오게 된 것입니다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미아방지어플에서</a:t>
            </a:r>
            <a:r>
              <a:rPr lang="ko-KR" altLang="en-US" dirty="0"/>
              <a:t> 아동의 위치를 잘 추적하고 위험경고발생기능도 좋지만 무엇보다 미아를 예방하는 데 있어서 실종되기 전의 학습</a:t>
            </a:r>
            <a:r>
              <a:rPr lang="en-US" altLang="ko-KR" dirty="0"/>
              <a:t>, </a:t>
            </a:r>
            <a:r>
              <a:rPr lang="ko-KR" altLang="en-US" dirty="0"/>
              <a:t>교육이 가장 중요하다고 여겼습니다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학습요소를 가지고 있는 아래 세 가지 기능을 더하여</a:t>
            </a:r>
            <a:r>
              <a:rPr lang="en-US" altLang="ko-KR" dirty="0"/>
              <a:t>, </a:t>
            </a:r>
            <a:r>
              <a:rPr lang="ko-KR" altLang="en-US" dirty="0"/>
              <a:t>본 어플을 개발하게 되었습니다</a:t>
            </a:r>
            <a:r>
              <a:rPr lang="en-US" altLang="ko-KR" dirty="0"/>
              <a:t>.</a:t>
            </a:r>
          </a:p>
          <a:p>
            <a:pPr fontAlgn="base" latinLnBrk="1"/>
            <a:r>
              <a:rPr lang="en-US" altLang="ko-KR" dirty="0"/>
              <a:t>*</a:t>
            </a:r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아이리쉬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어플</a:t>
            </a:r>
          </a:p>
          <a:p>
            <a:pPr fontAlgn="base" latinLnBrk="1"/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목적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분실방지기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블루투스 장치를 이용하여 스마트폰과 별도장치가 일정거리 이상 떨어지면 경고음이 발생 귀중품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미아발생을 방지 하는 프로그램</a:t>
            </a:r>
          </a:p>
          <a:p>
            <a:pPr fontAlgn="base" latinLnBrk="1"/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삐오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미아방지 장치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어플과 연동할 수 있는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lang="ko-KR" alt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fontAlgn="base" latinLnBrk="1"/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아이들이 차고 다니는 목걸이 형태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부모와 거리가 멀어지면 경고음이 목걸이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어플에서도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울림 </a:t>
            </a:r>
          </a:p>
          <a:p>
            <a:pPr fontAlgn="base" latinLnBrk="1"/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키드키퍼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사용자와 대상자의 거리가 멀어지면 사용자에게 진동과 </a:t>
            </a:r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알림음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발생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상대방의 위치 </a:t>
            </a:r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네이버맵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우리거랑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제일 유사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606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2400" dirty="0"/>
              <a:t>보완</a:t>
            </a:r>
            <a:r>
              <a:rPr lang="en-US" altLang="ko-KR" sz="2400" dirty="0"/>
              <a:t>: </a:t>
            </a:r>
            <a:r>
              <a:rPr lang="ko-KR" altLang="en-US" sz="2400" dirty="0"/>
              <a:t>기존에 있던 미아방지</a:t>
            </a:r>
            <a:r>
              <a:rPr lang="en-US" altLang="ko-KR" sz="2400" dirty="0"/>
              <a:t>GPS</a:t>
            </a:r>
            <a:r>
              <a:rPr lang="ko-KR" altLang="en-US" sz="2400" dirty="0"/>
              <a:t>위치추적시스템 </a:t>
            </a:r>
            <a:r>
              <a:rPr lang="en-US" altLang="ko-KR" sz="2400" dirty="0"/>
              <a:t>+ </a:t>
            </a:r>
            <a:r>
              <a:rPr lang="ko-KR" altLang="en-US" sz="2400" dirty="0"/>
              <a:t>학습요소가 들어가 있는 세 가지 기능</a:t>
            </a:r>
            <a:endParaRPr lang="en-US" altLang="ko-KR" sz="2400" dirty="0"/>
          </a:p>
          <a:p>
            <a:pPr fontAlgn="base" latinLnBrk="1"/>
            <a:r>
              <a:rPr lang="ko-KR" altLang="en-US" sz="2400" dirty="0"/>
              <a:t>교육</a:t>
            </a:r>
            <a:r>
              <a:rPr lang="en-US" altLang="ko-KR" sz="2400" dirty="0"/>
              <a:t>: GPS</a:t>
            </a:r>
            <a:r>
              <a:rPr lang="ko-KR" altLang="en-US" sz="2400" dirty="0"/>
              <a:t>위치추적시스템이자 특수교육에서 </a:t>
            </a:r>
            <a:r>
              <a:rPr lang="en-US" altLang="ko-KR" sz="2400" dirty="0"/>
              <a:t>UBSL</a:t>
            </a:r>
            <a:r>
              <a:rPr lang="ko-KR" altLang="en-US" sz="2400" dirty="0"/>
              <a:t>과 개별화가 적용된 교육도구로 사용 가능</a:t>
            </a:r>
            <a:endParaRPr lang="en-US" altLang="ko-KR" sz="2400" dirty="0"/>
          </a:p>
          <a:p>
            <a:pPr fontAlgn="base" latinLnBrk="1"/>
            <a:r>
              <a:rPr lang="ko-KR" altLang="en-US" sz="2400" dirty="0"/>
              <a:t>수요파악</a:t>
            </a:r>
            <a:r>
              <a:rPr lang="en-US" altLang="ko-KR" sz="2400" dirty="0"/>
              <a:t>:</a:t>
            </a:r>
            <a:r>
              <a:rPr lang="ko-KR" altLang="en-US" sz="2400" dirty="0"/>
              <a:t>특수학교의 선생님과 학부모가 선호하는 어플리케이션과 연동할 수 있는 장치</a:t>
            </a:r>
            <a:r>
              <a:rPr lang="en-US" altLang="ko-KR" sz="2400" dirty="0"/>
              <a:t>, </a:t>
            </a:r>
            <a:r>
              <a:rPr lang="ko-KR" altLang="en-US" sz="2400" dirty="0"/>
              <a:t>실내에서 더 섬세하게 </a:t>
            </a:r>
            <a:r>
              <a:rPr lang="ko-KR" altLang="en-US" sz="2400" dirty="0" err="1"/>
              <a:t>위치추적할</a:t>
            </a:r>
            <a:r>
              <a:rPr lang="ko-KR" altLang="en-US" sz="2400" dirty="0"/>
              <a:t> 수 있는 장치 개발 예정</a:t>
            </a:r>
            <a:endParaRPr lang="en-US" altLang="ko-KR" sz="2400" dirty="0"/>
          </a:p>
          <a:p>
            <a:pPr fontAlgn="base" latinLnBrk="1"/>
            <a:r>
              <a:rPr lang="ko-KR" altLang="en-US" sz="24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49090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158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*UBSL</a:t>
            </a:r>
            <a:r>
              <a:rPr lang="ko-KR" altLang="en-US" dirty="0"/>
              <a:t>과정을 학습하기 위한 </a:t>
            </a:r>
            <a:r>
              <a:rPr lang="en-US" altLang="ko-KR" dirty="0"/>
              <a:t>‘</a:t>
            </a:r>
            <a:r>
              <a:rPr lang="ko-KR" altLang="en-US" dirty="0"/>
              <a:t>유비쿼터스기반환경 구성‘</a:t>
            </a:r>
            <a:endParaRPr lang="en-US" altLang="ko-KR" dirty="0"/>
          </a:p>
          <a:p>
            <a:r>
              <a:rPr lang="ko-KR" altLang="en-US" dirty="0"/>
              <a:t>하드웨어</a:t>
            </a:r>
            <a:r>
              <a:rPr lang="en-US" altLang="ko-KR" dirty="0"/>
              <a:t>-</a:t>
            </a: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이동통신망</a:t>
            </a:r>
            <a:r>
              <a:rPr lang="en-US" altLang="ko-KR" dirty="0"/>
              <a:t>, WIFE / </a:t>
            </a:r>
            <a:r>
              <a:rPr lang="ko-KR" altLang="en-US" dirty="0"/>
              <a:t>소프트웨어</a:t>
            </a:r>
            <a:r>
              <a:rPr lang="en-US" altLang="ko-KR" dirty="0"/>
              <a:t>-</a:t>
            </a:r>
            <a:r>
              <a:rPr lang="ko-KR" altLang="en-US" dirty="0"/>
              <a:t>각 종 어플리케이션 포함</a:t>
            </a:r>
            <a:endParaRPr lang="en-US" altLang="ko-KR" dirty="0"/>
          </a:p>
          <a:p>
            <a:r>
              <a:rPr lang="ko-KR" altLang="en-US" dirty="0"/>
              <a:t>의사소통</a:t>
            </a:r>
            <a:r>
              <a:rPr lang="en-US" altLang="ko-KR" dirty="0"/>
              <a:t>-</a:t>
            </a:r>
            <a:r>
              <a:rPr lang="ko-KR" altLang="en-US" dirty="0"/>
              <a:t>자주 사용하는 연락처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카카오톡 해당</a:t>
            </a:r>
            <a:r>
              <a:rPr lang="en-US" altLang="ko-KR" dirty="0"/>
              <a:t>, </a:t>
            </a:r>
            <a:r>
              <a:rPr lang="ko-KR" altLang="en-US" dirty="0"/>
              <a:t>이동성지원면</a:t>
            </a:r>
            <a:r>
              <a:rPr lang="en-US" altLang="ko-KR" dirty="0"/>
              <a:t>-</a:t>
            </a:r>
            <a:r>
              <a:rPr lang="ko-KR" altLang="en-US" dirty="0"/>
              <a:t>스마트버스</a:t>
            </a:r>
            <a:r>
              <a:rPr lang="en-US" altLang="ko-KR" dirty="0"/>
              <a:t>,</a:t>
            </a:r>
            <a:r>
              <a:rPr lang="ko-KR" altLang="en-US" dirty="0"/>
              <a:t>전국버스</a:t>
            </a:r>
            <a:r>
              <a:rPr lang="en-US" altLang="ko-KR" dirty="0"/>
              <a:t>,</a:t>
            </a:r>
            <a:r>
              <a:rPr lang="ko-KR" altLang="en-US" dirty="0"/>
              <a:t>네이버지도 해당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안전지원면</a:t>
            </a:r>
            <a:r>
              <a:rPr lang="en-US" altLang="ko-KR" dirty="0"/>
              <a:t>-ISAFE, </a:t>
            </a:r>
            <a:r>
              <a:rPr lang="ko-KR" altLang="en-US" dirty="0" err="1"/>
              <a:t>기타안전어플</a:t>
            </a:r>
            <a:r>
              <a:rPr lang="en-US" altLang="ko-KR" dirty="0"/>
              <a:t>, </a:t>
            </a:r>
            <a:r>
              <a:rPr lang="ko-KR" altLang="en-US" dirty="0" err="1"/>
              <a:t>멀티태스킹지원면</a:t>
            </a:r>
            <a:r>
              <a:rPr lang="en-US" altLang="ko-KR" dirty="0"/>
              <a:t>-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일정기간에 따라 활동할 수 있는 </a:t>
            </a:r>
            <a:r>
              <a:rPr lang="ko-KR" altLang="en-US" dirty="0" err="1"/>
              <a:t>알람기능</a:t>
            </a:r>
            <a:r>
              <a:rPr lang="en-US" altLang="ko-KR" dirty="0"/>
              <a:t>, </a:t>
            </a:r>
            <a:r>
              <a:rPr lang="ko-KR" altLang="en-US" dirty="0" err="1"/>
              <a:t>일정기록하는</a:t>
            </a:r>
            <a:r>
              <a:rPr lang="ko-KR" altLang="en-US" dirty="0"/>
              <a:t> 메모기능</a:t>
            </a:r>
            <a:r>
              <a:rPr lang="en-US" altLang="ko-KR" dirty="0"/>
              <a:t>, </a:t>
            </a:r>
            <a:r>
              <a:rPr lang="ko-KR" altLang="en-US" dirty="0"/>
              <a:t>포탈검색창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학생의 스마트폰활용능력을 고려하여</a:t>
            </a:r>
            <a:r>
              <a:rPr lang="en-US" altLang="ko-KR" dirty="0"/>
              <a:t>, </a:t>
            </a:r>
            <a:r>
              <a:rPr lang="ko-KR" altLang="en-US" dirty="0"/>
              <a:t>활동마다 다르게 </a:t>
            </a:r>
            <a:r>
              <a:rPr lang="en-US" altLang="ko-KR" dirty="0"/>
              <a:t>‘</a:t>
            </a:r>
            <a:r>
              <a:rPr lang="ko-KR" altLang="en-US" dirty="0"/>
              <a:t>스마트폰 바탕화면을 구성하여 쉽게 </a:t>
            </a:r>
            <a:r>
              <a:rPr lang="ko-KR" altLang="en-US" dirty="0" err="1"/>
              <a:t>접근＇할</a:t>
            </a:r>
            <a:r>
              <a:rPr lang="ko-KR" altLang="en-US" dirty="0"/>
              <a:t> 수 있도록 함</a:t>
            </a:r>
            <a:endParaRPr lang="en-US" altLang="ko-KR" dirty="0"/>
          </a:p>
          <a:p>
            <a:endParaRPr lang="en-US" altLang="ko-KR" dirty="0"/>
          </a:p>
          <a:p>
            <a:pPr fontAlgn="base" latinLnBrk="1"/>
            <a:r>
              <a:rPr lang="en-US" altLang="ko-KR" dirty="0"/>
              <a:t>*</a:t>
            </a:r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아이리쉬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어플</a:t>
            </a:r>
          </a:p>
          <a:p>
            <a:pPr fontAlgn="base" latinLnBrk="1"/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목적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분실방지기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블루투스 장치를 이용하여 스마트폰과 별도장치가 일정거리 이상 떨어지면 경고음이 발생 귀중품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미아발생을 방지 하는 프로그램</a:t>
            </a:r>
          </a:p>
          <a:p>
            <a:pPr fontAlgn="base" latinLnBrk="1"/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삐오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미아방지 장치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어플과 연동할 수 있는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lang="ko-KR" alt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fontAlgn="base" latinLnBrk="1"/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아이들이 차고 다니는 목걸이 형태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부모와 거리가 멀어지면 경고음이 목걸이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어플에서도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울림 </a:t>
            </a:r>
          </a:p>
          <a:p>
            <a:pPr fontAlgn="base" latinLnBrk="1"/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키드키퍼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사용자와 대상자의 거리가 멀어지면 사용자에게 진동과 </a:t>
            </a:r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알림음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발생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상대방의 위치 </a:t>
            </a:r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네이버맵</a:t>
            </a:r>
            <a:r>
              <a:rPr lang="en-US" altLang="ko-K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우리거랑</a:t>
            </a:r>
            <a:r>
              <a:rPr lang="ko-KR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제일 유사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0796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한편의 동영상을 시청하도록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동영상을 시청했을 때 느낌이 어떠셨나요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아이를 잃어버린 부모의 마음을 공감할 수 있었던 동영상입니다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본 영상을 보고 느낀 감정을 가진 채 </a:t>
            </a:r>
            <a:r>
              <a:rPr lang="ko-KR" altLang="en-US" dirty="0" err="1"/>
              <a:t>들어주시면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미아방지 </a:t>
            </a:r>
            <a:r>
              <a:rPr lang="ko-KR" altLang="en-US" dirty="0" err="1"/>
              <a:t>중요성＇에</a:t>
            </a:r>
            <a:r>
              <a:rPr lang="ko-KR" altLang="en-US" dirty="0"/>
              <a:t> 대해 더욱 공감할 수 있을 것이라 믿습니다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09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실종아동등</a:t>
            </a:r>
            <a:r>
              <a:rPr lang="ko-KR" altLang="en-US" dirty="0"/>
              <a:t> 신고접수 및 처리현황의 가장 최근의 통계치를 찾아봤을 때</a:t>
            </a:r>
            <a:endParaRPr lang="en-US" altLang="ko-KR" dirty="0"/>
          </a:p>
          <a:p>
            <a:r>
              <a:rPr lang="ko-KR" altLang="en-US" dirty="0"/>
              <a:t>정상아동의 수는 줄어들고 있지만</a:t>
            </a:r>
            <a:endParaRPr lang="en-US" altLang="ko-KR" dirty="0"/>
          </a:p>
          <a:p>
            <a:r>
              <a:rPr lang="ko-KR" altLang="en-US" dirty="0"/>
              <a:t>지적장애인과 치매환자의 실종 수는 증가하고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 </a:t>
            </a:r>
            <a:r>
              <a:rPr lang="en-US" altLang="ko-KR" dirty="0" err="1"/>
              <a:t>i</a:t>
            </a:r>
            <a:r>
              <a:rPr lang="en-US" altLang="ko-KR" dirty="0"/>
              <a:t>-safe </a:t>
            </a:r>
            <a:r>
              <a:rPr lang="ko-KR" altLang="en-US" dirty="0"/>
              <a:t>특수교육과 컴퓨터공학 연구 구성원의 학부 특성을 살려 장애인을 대상으로 한 </a:t>
            </a:r>
            <a:r>
              <a:rPr lang="ko-KR" altLang="en-US" dirty="0" err="1"/>
              <a:t>미아방지어플을</a:t>
            </a:r>
            <a:r>
              <a:rPr lang="ko-KR" altLang="en-US" dirty="0"/>
              <a:t> 만들게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334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74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</a:t>
            </a:r>
            <a:r>
              <a:rPr lang="ko-KR" altLang="en-US" dirty="0" err="1"/>
              <a:t>어플에</a:t>
            </a:r>
            <a:r>
              <a:rPr lang="ko-KR" altLang="en-US" dirty="0"/>
              <a:t> 적용된 특수교육의 첫번째 이론은 </a:t>
            </a:r>
            <a:r>
              <a:rPr lang="en-US" altLang="ko-KR" dirty="0"/>
              <a:t>UBSL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특수교육의 교육목적은 자아실현과 사회통합에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특수교육 대상학생이 초</a:t>
            </a:r>
            <a:r>
              <a:rPr lang="en-US" altLang="ko-KR" dirty="0"/>
              <a:t>,</a:t>
            </a:r>
            <a:r>
              <a:rPr lang="ko-KR" altLang="en-US" dirty="0"/>
              <a:t>중등 교육을 마치고 졸업을 할 때 생활하는 환경을 잘 </a:t>
            </a:r>
            <a:r>
              <a:rPr lang="ko-KR" altLang="en-US" dirty="0" err="1"/>
              <a:t>파악해야하며</a:t>
            </a:r>
            <a:r>
              <a:rPr lang="ko-KR" altLang="en-US" dirty="0"/>
              <a:t> 지역사회 사람들과 어울리며</a:t>
            </a:r>
            <a:endParaRPr lang="en-US" altLang="ko-KR" dirty="0"/>
          </a:p>
          <a:p>
            <a:r>
              <a:rPr lang="ko-KR" altLang="en-US" dirty="0"/>
              <a:t>스스로 생활할 수 있도록 교육이 이루어져야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특수교육은 학령기아동만이 아니라 지속적으로 나가야할 </a:t>
            </a:r>
            <a:r>
              <a:rPr lang="en-US" altLang="ko-KR" dirty="0"/>
              <a:t>‘</a:t>
            </a:r>
            <a:r>
              <a:rPr lang="ko-KR" altLang="en-US" dirty="0"/>
              <a:t>연장선</a:t>
            </a:r>
            <a:r>
              <a:rPr lang="en-US" altLang="ko-KR" dirty="0"/>
              <a:t>’</a:t>
            </a:r>
            <a:r>
              <a:rPr lang="ko-KR" altLang="en-US" dirty="0"/>
              <a:t>이라는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UBSL</a:t>
            </a:r>
            <a:r>
              <a:rPr lang="ko-KR" altLang="en-US" dirty="0"/>
              <a:t>은 이러한 교육을 시간</a:t>
            </a:r>
            <a:r>
              <a:rPr lang="en-US" altLang="ko-KR" dirty="0"/>
              <a:t>, </a:t>
            </a:r>
            <a:r>
              <a:rPr lang="ko-KR" altLang="en-US" dirty="0"/>
              <a:t>장소에 </a:t>
            </a:r>
            <a:r>
              <a:rPr lang="ko-KR" altLang="en-US" dirty="0" err="1"/>
              <a:t>구애받지</a:t>
            </a:r>
            <a:r>
              <a:rPr lang="ko-KR" altLang="en-US" dirty="0"/>
              <a:t> 않고 더 다양한 범위의 교육을 아이들에게 실현시킬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</a:t>
            </a:r>
            <a:r>
              <a:rPr lang="en-US" altLang="ko-KR" dirty="0"/>
              <a:t>, </a:t>
            </a:r>
            <a:r>
              <a:rPr lang="ko-KR" altLang="en-US" dirty="0"/>
              <a:t>부모에게 </a:t>
            </a:r>
            <a:r>
              <a:rPr lang="en-US" altLang="ko-KR" dirty="0"/>
              <a:t>‘</a:t>
            </a:r>
            <a:r>
              <a:rPr lang="ko-KR" altLang="en-US" dirty="0"/>
              <a:t>학생에게 필요한 기능이 무엇인지＇ 선호도를 파악 </a:t>
            </a:r>
            <a:r>
              <a:rPr lang="en-US" altLang="ko-KR" dirty="0"/>
              <a:t>-&gt; UBSL</a:t>
            </a:r>
            <a:r>
              <a:rPr lang="ko-KR" altLang="en-US" dirty="0"/>
              <a:t>활동 프로그램을 계획</a:t>
            </a:r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‘</a:t>
            </a:r>
            <a:r>
              <a:rPr lang="ko-KR" altLang="en-US" dirty="0"/>
              <a:t>우리 아이가 지역 도서관 이용했으면 </a:t>
            </a:r>
            <a:r>
              <a:rPr lang="ko-KR" altLang="en-US" dirty="0" err="1"/>
              <a:t>좋겠어요＇라는</a:t>
            </a:r>
            <a:r>
              <a:rPr lang="ko-KR" altLang="en-US" dirty="0"/>
              <a:t> 상담을 들으면 해당 학생의 학습목표는 </a:t>
            </a:r>
            <a:r>
              <a:rPr lang="en-US" altLang="ko-KR" dirty="0"/>
              <a:t>‘</a:t>
            </a:r>
            <a:r>
              <a:rPr lang="ko-KR" altLang="en-US" dirty="0"/>
              <a:t>지역 도서관 </a:t>
            </a:r>
            <a:r>
              <a:rPr lang="ko-KR" altLang="en-US" dirty="0" err="1"/>
              <a:t>이용하기＇가</a:t>
            </a:r>
            <a:r>
              <a:rPr lang="ko-KR" altLang="en-US" dirty="0"/>
              <a:t> 됩니다</a:t>
            </a:r>
            <a:r>
              <a:rPr lang="en-US" altLang="ko-KR" dirty="0"/>
              <a:t>. </a:t>
            </a:r>
            <a:r>
              <a:rPr lang="ko-KR" altLang="en-US" dirty="0"/>
              <a:t>그렇다면 </a:t>
            </a:r>
            <a:r>
              <a:rPr lang="en-US" altLang="ko-KR" dirty="0"/>
              <a:t>‘</a:t>
            </a:r>
            <a:r>
              <a:rPr lang="ko-KR" altLang="en-US" dirty="0"/>
              <a:t>스마트지도를 보며 도서관 위치 파악하기</a:t>
            </a:r>
            <a:r>
              <a:rPr lang="en-US" altLang="ko-KR" dirty="0"/>
              <a:t>-</a:t>
            </a:r>
            <a:r>
              <a:rPr lang="ko-KR" altLang="en-US" dirty="0"/>
              <a:t>도서관 이용준비하기</a:t>
            </a:r>
            <a:r>
              <a:rPr lang="en-US" altLang="ko-KR" dirty="0"/>
              <a:t>-</a:t>
            </a:r>
            <a:r>
              <a:rPr lang="ko-KR" altLang="en-US" dirty="0"/>
              <a:t>정한코스에 따라 도서관 이동하기</a:t>
            </a:r>
            <a:r>
              <a:rPr lang="en-US" altLang="ko-KR" dirty="0"/>
              <a:t>-</a:t>
            </a:r>
            <a:r>
              <a:rPr lang="ko-KR" altLang="en-US" dirty="0"/>
              <a:t>도착상황 부모에게 알리기</a:t>
            </a:r>
            <a:r>
              <a:rPr lang="en-US" altLang="ko-KR" dirty="0"/>
              <a:t>-</a:t>
            </a:r>
            <a:r>
              <a:rPr lang="ko-KR" altLang="en-US" dirty="0"/>
              <a:t>도서관이용하기</a:t>
            </a:r>
            <a:r>
              <a:rPr lang="en-US" altLang="ko-KR" dirty="0"/>
              <a:t>-</a:t>
            </a:r>
            <a:r>
              <a:rPr lang="ko-KR" altLang="en-US" dirty="0"/>
              <a:t>대중교통수단을 이용해 집으로 </a:t>
            </a:r>
            <a:r>
              <a:rPr lang="ko-KR" altLang="en-US" dirty="0" err="1"/>
              <a:t>돌아오기＇와</a:t>
            </a:r>
            <a:r>
              <a:rPr lang="ko-KR" altLang="en-US" dirty="0"/>
              <a:t> 같은 과정을 세세하게 나누어 스마트매체를 이용하여 학습하게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저희는 이러한 과정을 유비쿼터스 기술을 도구로 활용하여 특수교육을 진행하려고 하는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969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UBSL</a:t>
            </a:r>
            <a:r>
              <a:rPr lang="ko-KR" altLang="en-US" dirty="0"/>
              <a:t>이 저희 </a:t>
            </a:r>
            <a:r>
              <a:rPr lang="ko-KR" altLang="en-US" dirty="0" err="1"/>
              <a:t>어플에서</a:t>
            </a:r>
            <a:r>
              <a:rPr lang="ko-KR" altLang="en-US" dirty="0"/>
              <a:t> 어떤 기능에 적용이 되었을까요</a:t>
            </a:r>
            <a:r>
              <a:rPr lang="en-US" altLang="ko-KR" dirty="0"/>
              <a:t>? (</a:t>
            </a:r>
            <a:r>
              <a:rPr lang="ko-KR" altLang="en-US" dirty="0"/>
              <a:t>위험지역설정</a:t>
            </a:r>
            <a:r>
              <a:rPr lang="en-US" altLang="ko-KR" dirty="0"/>
              <a:t>, </a:t>
            </a:r>
            <a:r>
              <a:rPr lang="ko-KR" altLang="en-US" dirty="0" err="1"/>
              <a:t>안내음성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먼저 부모와 교사가 학생과 함께 위험지역을 설정한다음</a:t>
            </a:r>
            <a:r>
              <a:rPr lang="en-US" altLang="ko-KR" dirty="0"/>
              <a:t>, </a:t>
            </a:r>
            <a:r>
              <a:rPr lang="ko-KR" altLang="en-US" dirty="0"/>
              <a:t>실제로 그곳에 가서 어플리케이션 결과를 직접 체험해봅니다</a:t>
            </a:r>
            <a:r>
              <a:rPr lang="en-US" altLang="ko-KR" dirty="0"/>
              <a:t>. </a:t>
            </a:r>
            <a:r>
              <a:rPr lang="ko-KR" altLang="en-US" dirty="0"/>
              <a:t>아동의 핸드폰에는 위험경고화면 창이 뜨면서 </a:t>
            </a:r>
            <a:r>
              <a:rPr lang="en-US" altLang="ko-KR" dirty="0"/>
              <a:t>‘</a:t>
            </a:r>
            <a:r>
              <a:rPr lang="ko-KR" altLang="en-US" dirty="0"/>
              <a:t>위험지역에 있습니다＇라는 음성이 나오게 되는데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부모의 </a:t>
            </a:r>
            <a:r>
              <a:rPr lang="ko-KR" altLang="en-US" dirty="0" err="1"/>
              <a:t>가르침＇과</a:t>
            </a:r>
            <a:r>
              <a:rPr lang="ko-KR" altLang="en-US" dirty="0"/>
              <a:t> 함께 </a:t>
            </a:r>
            <a:r>
              <a:rPr lang="en-US" altLang="ko-KR" dirty="0"/>
              <a:t>‘</a:t>
            </a:r>
            <a:r>
              <a:rPr lang="ko-KR" altLang="en-US" dirty="0" err="1"/>
              <a:t>음성＇을</a:t>
            </a:r>
            <a:r>
              <a:rPr lang="ko-KR" altLang="en-US" dirty="0"/>
              <a:t> 통해 아동은 내가사는 곳의 위험지역을 다시한번 인식하게 </a:t>
            </a:r>
            <a:r>
              <a:rPr lang="ko-KR" altLang="en-US" dirty="0" err="1"/>
              <a:t>되는것입니다</a:t>
            </a:r>
            <a:r>
              <a:rPr lang="en-US" altLang="ko-KR" dirty="0"/>
              <a:t>. </a:t>
            </a:r>
            <a:r>
              <a:rPr lang="ko-KR" altLang="en-US" dirty="0"/>
              <a:t>그럼으로써 아동은 </a:t>
            </a:r>
            <a:r>
              <a:rPr lang="en-US" altLang="ko-KR" dirty="0"/>
              <a:t>UBSL</a:t>
            </a:r>
            <a:r>
              <a:rPr lang="ko-KR" altLang="en-US" dirty="0"/>
              <a:t>의 목표인 생활하는 환경 파악을 도달하게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두번째는 </a:t>
            </a:r>
            <a:r>
              <a:rPr lang="en-US" altLang="ko-KR" dirty="0"/>
              <a:t>‘</a:t>
            </a:r>
            <a:r>
              <a:rPr lang="ko-KR" altLang="en-US" dirty="0"/>
              <a:t>실제로 아동이 위험지역에 진입했을 시 나오는 음성을 통하여 지역사회 구성원과의 상호교류를 할 수 있다는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아동은 위험지역을 벗어나기 위해 주변사람들에게 도움을 요청하고</a:t>
            </a:r>
            <a:r>
              <a:rPr lang="en-US" altLang="ko-KR" dirty="0"/>
              <a:t>, </a:t>
            </a:r>
            <a:r>
              <a:rPr lang="ko-KR" altLang="en-US" dirty="0"/>
              <a:t>이를 받아들이는 과정 자체가 상호작용이기에 </a:t>
            </a:r>
            <a:r>
              <a:rPr lang="en-US" altLang="ko-KR" dirty="0"/>
              <a:t>UBSL</a:t>
            </a:r>
            <a:r>
              <a:rPr lang="ko-KR" altLang="en-US" dirty="0"/>
              <a:t>이 적용된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270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하나의 적용된 특수교육 이론은 개별화입니다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개별화란 </a:t>
            </a:r>
            <a:r>
              <a:rPr lang="en-US" altLang="ko-KR" dirty="0"/>
              <a:t>~~. </a:t>
            </a:r>
            <a:r>
              <a:rPr lang="ko-KR" altLang="en-US" dirty="0"/>
              <a:t>실제로 학교현장에서 장애특성에 맞춰 교수매체</a:t>
            </a:r>
            <a:r>
              <a:rPr lang="en-US" altLang="ko-KR" dirty="0"/>
              <a:t>, </a:t>
            </a:r>
            <a:r>
              <a:rPr lang="ko-KR" altLang="en-US" dirty="0"/>
              <a:t>교수환경</a:t>
            </a:r>
            <a:r>
              <a:rPr lang="en-US" altLang="ko-KR" dirty="0"/>
              <a:t>, </a:t>
            </a:r>
            <a:r>
              <a:rPr lang="ko-KR" altLang="en-US" dirty="0"/>
              <a:t>교육목표를 수정하여 개개인에 맞게 지도를 하고 있습니다</a:t>
            </a:r>
            <a:r>
              <a:rPr lang="en-US" altLang="ko-KR" dirty="0"/>
              <a:t>.  </a:t>
            </a:r>
            <a:r>
              <a:rPr lang="ko-KR" altLang="en-US" dirty="0"/>
              <a:t>위 </a:t>
            </a:r>
            <a:r>
              <a:rPr lang="ko-KR" altLang="en-US" dirty="0" err="1"/>
              <a:t>어플에서도</a:t>
            </a:r>
            <a:r>
              <a:rPr lang="ko-KR" altLang="en-US" dirty="0"/>
              <a:t> 학생이 가진 장애에 따라 위험지역을 다르게 설정할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627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예를 들어 눈이 보이지 않는 </a:t>
            </a:r>
            <a:r>
              <a:rPr lang="ko-KR" altLang="en-US" dirty="0" err="1"/>
              <a:t>시각장애학생경우</a:t>
            </a:r>
            <a:r>
              <a:rPr lang="ko-KR" altLang="en-US" dirty="0"/>
              <a:t> 경사로</a:t>
            </a:r>
            <a:r>
              <a:rPr lang="en-US" altLang="ko-KR" dirty="0"/>
              <a:t>, </a:t>
            </a:r>
            <a:r>
              <a:rPr lang="ko-KR" altLang="en-US" dirty="0"/>
              <a:t>공사장소가 위험하여 그 장소를 위주로 위험지역을 설정하고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귀가 들리지 않는 청각장애학생의 경우</a:t>
            </a:r>
            <a:r>
              <a:rPr lang="en-US" altLang="ko-KR" dirty="0"/>
              <a:t>, </a:t>
            </a:r>
            <a:r>
              <a:rPr lang="ko-KR" altLang="en-US" dirty="0"/>
              <a:t>차가 많은 도로</a:t>
            </a:r>
            <a:r>
              <a:rPr lang="en-US" altLang="ko-KR" dirty="0"/>
              <a:t>, </a:t>
            </a:r>
            <a:r>
              <a:rPr lang="ko-KR" altLang="en-US" dirty="0"/>
              <a:t>차가 자주 출몰하는 골목길이 위험하여 그 주변을 위험지역으로 설정할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이렇게 장애의 특성마다 다르게 위험지역을 설정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또한 아동이 성장하면서 달라지는 새로운 환경도 그때마다 다르게 위험지역을 설정할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61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tandart page (grey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t pag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997303" y="307867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639352" y="307867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281401" y="307867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923450" y="307867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565499" y="307867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997303" y="663236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39352" y="663236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81401" y="663236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923450" y="6632366"/>
            <a:ext cx="3302000" cy="330358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6565499" y="6632366"/>
            <a:ext cx="3302000" cy="330358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99391" y="3452002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617505" y="3452001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035619" y="3452002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53733" y="3452001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871847" y="3452000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99391" y="6870117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617505" y="6870116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035619" y="6870117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53733" y="6870116"/>
            <a:ext cx="2967037" cy="294957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871847" y="6870115"/>
            <a:ext cx="2967037" cy="29495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2376" y="13081000"/>
            <a:ext cx="506549" cy="4257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100" baseline="0">
                <a:solidFill>
                  <a:srgbClr val="45475B"/>
                </a:solidFill>
                <a:latin typeface="+mj-ea"/>
                <a:ea typeface="+mj-ea"/>
                <a:cs typeface="Open Sans Semibold"/>
                <a:sym typeface="Open Sans Semibold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4BBA3A-84C6-47F4-A9B3-860BAB59A7B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701587"/>
            <a:ext cx="2819400" cy="80962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transition spd="med"/>
  <p:txStyles>
    <p:titleStyle>
      <a:lvl1pPr marL="0" marR="0" indent="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j-ea"/>
          <a:ea typeface="+mj-ea"/>
          <a:cs typeface="+mn-cs"/>
          <a:sym typeface="Open Sans Light"/>
        </a:defRPr>
      </a:lvl1pPr>
      <a:lvl2pPr marL="0" marR="0" indent="2286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2pPr>
      <a:lvl3pPr marL="0" marR="0" indent="4572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3pPr>
      <a:lvl4pPr marL="0" marR="0" indent="6858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4pPr>
      <a:lvl5pPr marL="0" marR="0" indent="9144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5pPr>
      <a:lvl6pPr marL="0" marR="0" indent="11430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6pPr>
      <a:lvl7pPr marL="0" marR="0" indent="13716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7pPr>
      <a:lvl8pPr marL="0" marR="0" indent="16002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8pPr>
      <a:lvl9pPr marL="0" marR="0" indent="1828800" algn="ctr" defTabSz="82550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9pPr>
    </p:titleStyle>
    <p:bodyStyle>
      <a:lvl1pPr marL="280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ea"/>
          <a:ea typeface="+mj-ea"/>
          <a:cs typeface="+mj-cs"/>
          <a:sym typeface="Open Sans"/>
        </a:defRPr>
      </a:lvl1pPr>
      <a:lvl2pPr marL="915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ea"/>
          <a:ea typeface="+mj-ea"/>
          <a:cs typeface="+mj-cs"/>
          <a:sym typeface="Open Sans"/>
        </a:defRPr>
      </a:lvl2pPr>
      <a:lvl3pPr marL="1550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ea"/>
          <a:ea typeface="+mj-ea"/>
          <a:cs typeface="+mj-cs"/>
          <a:sym typeface="Open Sans"/>
        </a:defRPr>
      </a:lvl3pPr>
      <a:lvl4pPr marL="2185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ea"/>
          <a:ea typeface="+mj-ea"/>
          <a:cs typeface="+mj-cs"/>
          <a:sym typeface="Open Sans"/>
        </a:defRPr>
      </a:lvl4pPr>
      <a:lvl5pPr marL="2820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ea"/>
          <a:ea typeface="+mj-ea"/>
          <a:cs typeface="+mj-cs"/>
          <a:sym typeface="Open Sans"/>
        </a:defRPr>
      </a:lvl5pPr>
      <a:lvl6pPr marL="3455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6pPr>
      <a:lvl7pPr marL="4090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7pPr>
      <a:lvl8pPr marL="4725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8pPr>
      <a:lvl9pPr marL="5360865" marR="0" indent="-280865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30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-128574" y="-54020"/>
            <a:ext cx="24516430" cy="13770020"/>
          </a:xfrm>
          <a:prstGeom prst="rect">
            <a:avLst/>
          </a:prstGeom>
          <a:gradFill>
            <a:gsLst>
              <a:gs pos="0">
                <a:srgbClr val="2DCC70"/>
              </a:gs>
              <a:gs pos="100000">
                <a:srgbClr val="116AB1"/>
              </a:gs>
            </a:gsLst>
            <a:lin ang="39480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31" name="startup-photos-filtered.jpeg"/>
          <p:cNvPicPr>
            <a:picLocks noChangeAspect="1"/>
          </p:cNvPicPr>
          <p:nvPr/>
        </p:nvPicPr>
        <p:blipFill>
          <a:blip r:embed="rId3">
            <a:alphaModFix amt="8914"/>
            <a:extLst/>
          </a:blip>
          <a:stretch>
            <a:fillRect/>
          </a:stretch>
        </p:blipFill>
        <p:spPr>
          <a:xfrm>
            <a:off x="-128574" y="-1323552"/>
            <a:ext cx="24530842" cy="175231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8444514" y="8191262"/>
            <a:ext cx="7370255" cy="602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lnSpc>
                <a:spcPct val="10000"/>
              </a:lnSpc>
              <a:defRPr sz="150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 err="1">
                <a:latin typeface="+mj-ea"/>
                <a:ea typeface="+mj-ea"/>
              </a:rPr>
              <a:t>i-sAFe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7835619" y="8626451"/>
            <a:ext cx="8264965" cy="2482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defRPr sz="2200" cap="all" baseline="54545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endParaRPr lang="en-US" altLang="ko-KR" sz="16600" dirty="0">
              <a:latin typeface="+mj-ea"/>
              <a:ea typeface="+mj-ea"/>
            </a:endParaRPr>
          </a:p>
          <a:p>
            <a:r>
              <a:rPr lang="en-US" altLang="ko-KR" sz="6600" dirty="0" err="1">
                <a:latin typeface="+mj-ea"/>
                <a:ea typeface="+mj-ea"/>
              </a:rPr>
              <a:t>Gps</a:t>
            </a:r>
            <a:r>
              <a:rPr lang="ko-KR" altLang="en-US" sz="6600" dirty="0">
                <a:latin typeface="+mj-ea"/>
                <a:ea typeface="+mj-ea"/>
              </a:rPr>
              <a:t>  미아방지 어플</a:t>
            </a:r>
            <a:endParaRPr sz="6600" dirty="0">
              <a:latin typeface="+mj-ea"/>
              <a:ea typeface="+mj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570351" y="2911780"/>
            <a:ext cx="2795499" cy="3185423"/>
            <a:chOff x="10731892" y="2923933"/>
            <a:chExt cx="2795499" cy="3185423"/>
          </a:xfrm>
        </p:grpSpPr>
        <p:sp>
          <p:nvSpPr>
            <p:cNvPr id="35" name="Shape 35"/>
            <p:cNvSpPr/>
            <p:nvPr/>
          </p:nvSpPr>
          <p:spPr>
            <a:xfrm>
              <a:off x="10744313" y="3616530"/>
              <a:ext cx="2770656" cy="1965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96" y="0"/>
                  </a:moveTo>
                  <a:cubicBezTo>
                    <a:pt x="13923" y="0"/>
                    <a:pt x="14851" y="0"/>
                    <a:pt x="15779" y="0"/>
                  </a:cubicBezTo>
                  <a:cubicBezTo>
                    <a:pt x="17438" y="0"/>
                    <a:pt x="19098" y="0"/>
                    <a:pt x="20758" y="0"/>
                  </a:cubicBezTo>
                  <a:cubicBezTo>
                    <a:pt x="20878" y="0"/>
                    <a:pt x="20969" y="0"/>
                    <a:pt x="21047" y="7"/>
                  </a:cubicBezTo>
                  <a:cubicBezTo>
                    <a:pt x="21124" y="15"/>
                    <a:pt x="21187" y="29"/>
                    <a:pt x="21252" y="58"/>
                  </a:cubicBezTo>
                  <a:cubicBezTo>
                    <a:pt x="21323" y="95"/>
                    <a:pt x="21387" y="153"/>
                    <a:pt x="21439" y="226"/>
                  </a:cubicBezTo>
                  <a:cubicBezTo>
                    <a:pt x="21492" y="300"/>
                    <a:pt x="21533" y="390"/>
                    <a:pt x="21559" y="490"/>
                  </a:cubicBezTo>
                  <a:cubicBezTo>
                    <a:pt x="21579" y="582"/>
                    <a:pt x="21590" y="671"/>
                    <a:pt x="21595" y="781"/>
                  </a:cubicBezTo>
                  <a:cubicBezTo>
                    <a:pt x="21600" y="890"/>
                    <a:pt x="21600" y="1020"/>
                    <a:pt x="21600" y="1192"/>
                  </a:cubicBezTo>
                  <a:lnTo>
                    <a:pt x="21600" y="20413"/>
                  </a:lnTo>
                  <a:cubicBezTo>
                    <a:pt x="21600" y="20583"/>
                    <a:pt x="21600" y="20711"/>
                    <a:pt x="21595" y="20820"/>
                  </a:cubicBezTo>
                  <a:cubicBezTo>
                    <a:pt x="21590" y="20929"/>
                    <a:pt x="21579" y="21018"/>
                    <a:pt x="21559" y="21110"/>
                  </a:cubicBezTo>
                  <a:cubicBezTo>
                    <a:pt x="21533" y="21210"/>
                    <a:pt x="21492" y="21300"/>
                    <a:pt x="21439" y="21374"/>
                  </a:cubicBezTo>
                  <a:cubicBezTo>
                    <a:pt x="21387" y="21447"/>
                    <a:pt x="21323" y="21505"/>
                    <a:pt x="21252" y="21542"/>
                  </a:cubicBezTo>
                  <a:cubicBezTo>
                    <a:pt x="21187" y="21571"/>
                    <a:pt x="21124" y="21585"/>
                    <a:pt x="21046" y="21593"/>
                  </a:cubicBezTo>
                  <a:cubicBezTo>
                    <a:pt x="20969" y="21600"/>
                    <a:pt x="20877" y="21600"/>
                    <a:pt x="20754" y="21600"/>
                  </a:cubicBezTo>
                  <a:lnTo>
                    <a:pt x="842" y="21600"/>
                  </a:lnTo>
                  <a:cubicBezTo>
                    <a:pt x="722" y="21600"/>
                    <a:pt x="631" y="21600"/>
                    <a:pt x="553" y="21593"/>
                  </a:cubicBezTo>
                  <a:cubicBezTo>
                    <a:pt x="476" y="21585"/>
                    <a:pt x="413" y="21571"/>
                    <a:pt x="348" y="21542"/>
                  </a:cubicBezTo>
                  <a:cubicBezTo>
                    <a:pt x="277" y="21505"/>
                    <a:pt x="213" y="21447"/>
                    <a:pt x="161" y="21374"/>
                  </a:cubicBezTo>
                  <a:cubicBezTo>
                    <a:pt x="108" y="21300"/>
                    <a:pt x="67" y="21210"/>
                    <a:pt x="41" y="21110"/>
                  </a:cubicBezTo>
                  <a:cubicBezTo>
                    <a:pt x="21" y="21018"/>
                    <a:pt x="10" y="20929"/>
                    <a:pt x="5" y="20819"/>
                  </a:cubicBezTo>
                  <a:cubicBezTo>
                    <a:pt x="0" y="20710"/>
                    <a:pt x="0" y="20580"/>
                    <a:pt x="0" y="20408"/>
                  </a:cubicBezTo>
                  <a:lnTo>
                    <a:pt x="0" y="1187"/>
                  </a:lnTo>
                  <a:cubicBezTo>
                    <a:pt x="0" y="1017"/>
                    <a:pt x="0" y="889"/>
                    <a:pt x="5" y="780"/>
                  </a:cubicBezTo>
                  <a:cubicBezTo>
                    <a:pt x="10" y="671"/>
                    <a:pt x="21" y="582"/>
                    <a:pt x="41" y="490"/>
                  </a:cubicBezTo>
                  <a:cubicBezTo>
                    <a:pt x="67" y="390"/>
                    <a:pt x="108" y="300"/>
                    <a:pt x="161" y="226"/>
                  </a:cubicBezTo>
                  <a:cubicBezTo>
                    <a:pt x="213" y="153"/>
                    <a:pt x="277" y="95"/>
                    <a:pt x="348" y="58"/>
                  </a:cubicBezTo>
                  <a:cubicBezTo>
                    <a:pt x="413" y="29"/>
                    <a:pt x="476" y="15"/>
                    <a:pt x="554" y="7"/>
                  </a:cubicBezTo>
                  <a:cubicBezTo>
                    <a:pt x="631" y="0"/>
                    <a:pt x="723" y="0"/>
                    <a:pt x="846" y="0"/>
                  </a:cubicBezTo>
                  <a:lnTo>
                    <a:pt x="842" y="0"/>
                  </a:lnTo>
                  <a:cubicBezTo>
                    <a:pt x="2502" y="0"/>
                    <a:pt x="4162" y="0"/>
                    <a:pt x="5821" y="0"/>
                  </a:cubicBezTo>
                  <a:cubicBezTo>
                    <a:pt x="6712" y="0"/>
                    <a:pt x="7603" y="0"/>
                    <a:pt x="8494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10731892" y="5063114"/>
              <a:ext cx="2795499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12034277" y="5231622"/>
              <a:ext cx="181303" cy="181303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11770277" y="4761859"/>
              <a:ext cx="701133" cy="307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3" extrusionOk="0">
                  <a:moveTo>
                    <a:pt x="0" y="20683"/>
                  </a:moveTo>
                  <a:cubicBezTo>
                    <a:pt x="799" y="8116"/>
                    <a:pt x="5942" y="-917"/>
                    <a:pt x="11734" y="74"/>
                  </a:cubicBezTo>
                  <a:cubicBezTo>
                    <a:pt x="16848" y="949"/>
                    <a:pt x="20972" y="9565"/>
                    <a:pt x="21600" y="20683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flipV="1">
              <a:off x="12122443" y="4248582"/>
              <a:ext cx="1" cy="516572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11360149" y="4809429"/>
              <a:ext cx="335878" cy="257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7" extrusionOk="0">
                  <a:moveTo>
                    <a:pt x="0" y="21117"/>
                  </a:moveTo>
                  <a:cubicBezTo>
                    <a:pt x="837" y="15243"/>
                    <a:pt x="3255" y="9924"/>
                    <a:pt x="6838" y="6076"/>
                  </a:cubicBezTo>
                  <a:cubicBezTo>
                    <a:pt x="10942" y="1670"/>
                    <a:pt x="16251" y="-483"/>
                    <a:pt x="21600" y="9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12545675" y="4809429"/>
              <a:ext cx="335894" cy="257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7" extrusionOk="0">
                  <a:moveTo>
                    <a:pt x="21600" y="21117"/>
                  </a:moveTo>
                  <a:cubicBezTo>
                    <a:pt x="20763" y="15243"/>
                    <a:pt x="18345" y="9924"/>
                    <a:pt x="14762" y="6076"/>
                  </a:cubicBezTo>
                  <a:cubicBezTo>
                    <a:pt x="10658" y="1670"/>
                    <a:pt x="5349" y="-483"/>
                    <a:pt x="0" y="91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11639621" y="2923933"/>
              <a:ext cx="485087" cy="1449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1" y="21600"/>
                  </a:moveTo>
                  <a:lnTo>
                    <a:pt x="0" y="21600"/>
                  </a:lnTo>
                  <a:lnTo>
                    <a:pt x="0" y="19653"/>
                  </a:lnTo>
                  <a:cubicBezTo>
                    <a:pt x="23" y="19400"/>
                    <a:pt x="150" y="19148"/>
                    <a:pt x="375" y="18906"/>
                  </a:cubicBezTo>
                  <a:cubicBezTo>
                    <a:pt x="763" y="18490"/>
                    <a:pt x="1434" y="18109"/>
                    <a:pt x="2336" y="17795"/>
                  </a:cubicBezTo>
                  <a:lnTo>
                    <a:pt x="5973" y="16181"/>
                  </a:lnTo>
                  <a:cubicBezTo>
                    <a:pt x="6695" y="15905"/>
                    <a:pt x="7285" y="15592"/>
                    <a:pt x="7719" y="15255"/>
                  </a:cubicBezTo>
                  <a:cubicBezTo>
                    <a:pt x="8230" y="14857"/>
                    <a:pt x="8519" y="14432"/>
                    <a:pt x="8571" y="14000"/>
                  </a:cubicBezTo>
                  <a:lnTo>
                    <a:pt x="8571" y="6593"/>
                  </a:lnTo>
                  <a:cubicBezTo>
                    <a:pt x="8528" y="6048"/>
                    <a:pt x="8828" y="5506"/>
                    <a:pt x="9452" y="5002"/>
                  </a:cubicBezTo>
                  <a:cubicBezTo>
                    <a:pt x="10019" y="4543"/>
                    <a:pt x="10845" y="4126"/>
                    <a:pt x="11883" y="3771"/>
                  </a:cubicBez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flipV="1">
              <a:off x="11833441" y="4375678"/>
              <a:ext cx="1" cy="216236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12118560" y="2923933"/>
              <a:ext cx="485025" cy="1449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9" y="21600"/>
                  </a:moveTo>
                  <a:lnTo>
                    <a:pt x="21600" y="21600"/>
                  </a:lnTo>
                  <a:lnTo>
                    <a:pt x="21600" y="19653"/>
                  </a:lnTo>
                  <a:cubicBezTo>
                    <a:pt x="21577" y="19400"/>
                    <a:pt x="21450" y="19148"/>
                    <a:pt x="21225" y="18906"/>
                  </a:cubicBezTo>
                  <a:cubicBezTo>
                    <a:pt x="20837" y="18490"/>
                    <a:pt x="20166" y="18109"/>
                    <a:pt x="19264" y="17795"/>
                  </a:cubicBezTo>
                  <a:lnTo>
                    <a:pt x="15627" y="16181"/>
                  </a:lnTo>
                  <a:cubicBezTo>
                    <a:pt x="14905" y="15905"/>
                    <a:pt x="14315" y="15592"/>
                    <a:pt x="13881" y="15255"/>
                  </a:cubicBezTo>
                  <a:cubicBezTo>
                    <a:pt x="13370" y="14857"/>
                    <a:pt x="13081" y="14432"/>
                    <a:pt x="13029" y="14000"/>
                  </a:cubicBezTo>
                  <a:lnTo>
                    <a:pt x="13029" y="6593"/>
                  </a:lnTo>
                  <a:cubicBezTo>
                    <a:pt x="13072" y="6048"/>
                    <a:pt x="12772" y="5506"/>
                    <a:pt x="12148" y="5002"/>
                  </a:cubicBezTo>
                  <a:cubicBezTo>
                    <a:pt x="11581" y="4543"/>
                    <a:pt x="10755" y="4126"/>
                    <a:pt x="9717" y="3771"/>
                  </a:cubicBezTo>
                  <a:lnTo>
                    <a:pt x="0" y="0"/>
                  </a:ln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 flipV="1">
              <a:off x="12409279" y="4375678"/>
              <a:ext cx="1" cy="216236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 flipV="1">
              <a:off x="12130042" y="5722591"/>
              <a:ext cx="1" cy="368346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11685711" y="6109355"/>
              <a:ext cx="887859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sldNum" sz="quarter" idx="4294967295"/>
          </p:nvPr>
        </p:nvSpPr>
        <p:spPr>
          <a:xfrm>
            <a:off x="22734754" y="12169764"/>
            <a:ext cx="256480" cy="42575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grpSp>
        <p:nvGrpSpPr>
          <p:cNvPr id="103" name="Group 103"/>
          <p:cNvGrpSpPr/>
          <p:nvPr/>
        </p:nvGrpSpPr>
        <p:grpSpPr>
          <a:xfrm>
            <a:off x="10836639" y="4667534"/>
            <a:ext cx="10104352" cy="8224237"/>
            <a:chOff x="-576203" y="665214"/>
            <a:chExt cx="10104351" cy="8040088"/>
          </a:xfrm>
        </p:grpSpPr>
        <p:sp>
          <p:nvSpPr>
            <p:cNvPr id="100" name="Shape 100"/>
            <p:cNvSpPr/>
            <p:nvPr/>
          </p:nvSpPr>
          <p:spPr>
            <a:xfrm>
              <a:off x="17462" y="665214"/>
              <a:ext cx="9430368" cy="1875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80000"/>
                </a:lnSpc>
                <a:defRPr sz="12000" cap="all" baseline="0">
                  <a:solidFill>
                    <a:srgbClr val="0469BD"/>
                  </a:solidFill>
                </a:defRPr>
              </a:lvl1pPr>
            </a:lstStyle>
            <a:p>
              <a:r>
                <a:rPr lang="en-US" sz="14400" dirty="0">
                  <a:latin typeface="+mj-ea"/>
                </a:rPr>
                <a:t>I-SAFE</a:t>
              </a:r>
              <a:r>
                <a:rPr lang="en-US" dirty="0">
                  <a:latin typeface="+mj-ea"/>
                </a:rPr>
                <a:t> </a:t>
              </a:r>
              <a:r>
                <a:rPr lang="ko-KR" altLang="en-US" sz="8000" dirty="0">
                  <a:latin typeface="+mj-ea"/>
                </a:rPr>
                <a:t>기능</a:t>
              </a:r>
              <a:endParaRPr sz="8000" dirty="0">
                <a:latin typeface="+mj-ea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-576203" y="3041763"/>
              <a:ext cx="9664327" cy="42137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endParaRPr sz="3200" dirty="0">
                <a:latin typeface="+mj-ea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692696" y="3124288"/>
              <a:ext cx="8835452" cy="558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cap="all" baseline="0">
                  <a:solidFill>
                    <a:srgbClr val="2BC574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r>
                <a:rPr lang="ko-KR" altLang="en-US" sz="4000" dirty="0">
                  <a:latin typeface="+mj-ea"/>
                  <a:ea typeface="+mj-ea"/>
                </a:rPr>
                <a:t>전체 시스템 구성도</a:t>
              </a:r>
              <a:endParaRPr lang="en-US" altLang="ko-KR" sz="4000" dirty="0">
                <a:latin typeface="+mj-ea"/>
                <a:ea typeface="+mj-ea"/>
              </a:endParaRPr>
            </a:p>
            <a:p>
              <a:endParaRPr lang="en-US" altLang="ko-KR" sz="4000" dirty="0">
                <a:latin typeface="+mj-ea"/>
                <a:ea typeface="+mj-ea"/>
              </a:endParaRPr>
            </a:p>
            <a:p>
              <a:r>
                <a:rPr lang="ko-KR" altLang="en-US" sz="4000" dirty="0">
                  <a:latin typeface="+mj-ea"/>
                  <a:ea typeface="+mj-ea"/>
                </a:rPr>
                <a:t>홈 화면 </a:t>
              </a:r>
              <a:r>
                <a:rPr lang="en-US" altLang="ko-KR" sz="4000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· </a:t>
              </a:r>
              <a:r>
                <a:rPr lang="ko-KR" altLang="en-US" sz="4000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환경설정화면</a:t>
              </a:r>
              <a:endParaRPr lang="en-US" altLang="ko-KR" sz="4000" dirty="0">
                <a:latin typeface="+mj-ea"/>
                <a:ea typeface="+mj-ea"/>
              </a:endParaRPr>
            </a:p>
            <a:p>
              <a:endParaRPr lang="en-US" altLang="ko-KR" sz="4000" dirty="0">
                <a:latin typeface="+mj-ea"/>
                <a:ea typeface="+mj-ea"/>
              </a:endParaRPr>
            </a:p>
            <a:p>
              <a:r>
                <a:rPr lang="ko-KR" altLang="en-US" sz="4000" dirty="0">
                  <a:latin typeface="+mj-ea"/>
                  <a:ea typeface="+mj-ea"/>
                </a:rPr>
                <a:t>이벤트 발생 </a:t>
              </a:r>
              <a:endParaRPr lang="en-US" altLang="ko-KR" sz="4000" dirty="0">
                <a:latin typeface="+mj-ea"/>
                <a:ea typeface="+mj-ea"/>
              </a:endParaRPr>
            </a:p>
            <a:p>
              <a:endParaRPr lang="en-US" altLang="ko-KR" dirty="0">
                <a:latin typeface="+mj-ea"/>
                <a:ea typeface="+mj-ea"/>
              </a:endParaRPr>
            </a:p>
            <a:p>
              <a:endParaRPr lang="en-US" altLang="ko-KR" dirty="0">
                <a:latin typeface="+mj-ea"/>
                <a:ea typeface="+mj-ea"/>
              </a:endParaRPr>
            </a:p>
            <a:p>
              <a:endParaRPr lang="en-US" altLang="ko-KR" dirty="0">
                <a:latin typeface="+mj-ea"/>
                <a:ea typeface="+mj-ea"/>
              </a:endParaRPr>
            </a:p>
            <a:p>
              <a:endParaRPr lang="en-US" altLang="ko-KR" dirty="0">
                <a:latin typeface="+mj-ea"/>
                <a:ea typeface="+mj-ea"/>
              </a:endParaRPr>
            </a:p>
            <a:p>
              <a:endParaRPr lang="en-US" altLang="ko-KR" dirty="0">
                <a:latin typeface="+mj-ea"/>
                <a:ea typeface="+mj-ea"/>
              </a:endParaRPr>
            </a:p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105" name="Shape 105"/>
          <p:cNvSpPr/>
          <p:nvPr/>
        </p:nvSpPr>
        <p:spPr>
          <a:xfrm>
            <a:off x="-45865" y="0"/>
            <a:ext cx="11516954" cy="1375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" y="21600"/>
                </a:moveTo>
                <a:lnTo>
                  <a:pt x="8651" y="21600"/>
                </a:lnTo>
                <a:lnTo>
                  <a:pt x="21600" y="0"/>
                </a:lnTo>
                <a:lnTo>
                  <a:pt x="0" y="0"/>
                </a:lnTo>
                <a:lnTo>
                  <a:pt x="66" y="21600"/>
                </a:lnTo>
                <a:close/>
              </a:path>
            </a:pathLst>
          </a:custGeom>
          <a:gradFill>
            <a:gsLst>
              <a:gs pos="0">
                <a:srgbClr val="2DCC70">
                  <a:alpha val="64768"/>
                </a:srgbClr>
              </a:gs>
              <a:gs pos="100000">
                <a:srgbClr val="116AB1">
                  <a:alpha val="64768"/>
                </a:srgbClr>
              </a:gs>
            </a:gsLst>
            <a:lin ang="39480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5844282" y="8786531"/>
            <a:ext cx="4211836" cy="4211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1396166" y="-368184"/>
            <a:ext cx="1845668" cy="1845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108" name="Shape 108"/>
          <p:cNvSpPr/>
          <p:nvPr/>
        </p:nvSpPr>
        <p:spPr>
          <a:xfrm rot="10800000">
            <a:off x="10227766" y="12357216"/>
            <a:ext cx="1845668" cy="1845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F36863-DF92-4431-A95A-0707CFA04A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5" name="그래픽 14" descr="전구">
            <a:extLst>
              <a:ext uri="{FF2B5EF4-FFF2-40B4-BE49-F238E27FC236}">
                <a16:creationId xmlns:a16="http://schemas.microsoft.com/office/drawing/2014/main" id="{C874C232-6CFB-44C4-9AC1-A3188389E8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2525" y="7131421"/>
            <a:ext cx="914400" cy="914400"/>
          </a:xfrm>
          <a:prstGeom prst="rect">
            <a:avLst/>
          </a:prstGeom>
        </p:spPr>
      </p:pic>
      <p:pic>
        <p:nvPicPr>
          <p:cNvPr id="16" name="그래픽 15" descr="전구">
            <a:extLst>
              <a:ext uri="{FF2B5EF4-FFF2-40B4-BE49-F238E27FC236}">
                <a16:creationId xmlns:a16="http://schemas.microsoft.com/office/drawing/2014/main" id="{6263FB80-663C-4E0A-AE22-110751E744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2525" y="8420720"/>
            <a:ext cx="914400" cy="914400"/>
          </a:xfrm>
          <a:prstGeom prst="rect">
            <a:avLst/>
          </a:prstGeom>
        </p:spPr>
      </p:pic>
      <p:pic>
        <p:nvPicPr>
          <p:cNvPr id="17" name="그래픽 16" descr="전구">
            <a:extLst>
              <a:ext uri="{FF2B5EF4-FFF2-40B4-BE49-F238E27FC236}">
                <a16:creationId xmlns:a16="http://schemas.microsoft.com/office/drawing/2014/main" id="{AB89336F-7836-4C2E-84A2-FF21E5594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2525" y="9710019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1087200" y="705600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2DCB71"/>
              </a:gs>
              <a:gs pos="100000">
                <a:srgbClr val="1470AE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5500" dirty="0">
                <a:latin typeface="+mj-ea"/>
              </a:rPr>
              <a:t>    </a:t>
            </a:r>
            <a:endParaRPr sz="5500" dirty="0">
              <a:latin typeface="+mj-ea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2755432" y="948126"/>
            <a:ext cx="852301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ko-KR" altLang="en-US" sz="7200" dirty="0">
                <a:latin typeface="+mj-ea"/>
                <a:ea typeface="+mj-ea"/>
              </a:rPr>
              <a:t>전체 시스템 구성도 </a:t>
            </a:r>
            <a:endParaRPr sz="7200" dirty="0">
              <a:latin typeface="+mj-ea"/>
              <a:ea typeface="+mj-ea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756ABD7E-7845-4C77-85FB-6F36D2622C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r="726"/>
          <a:stretch>
            <a:fillRect/>
          </a:stretch>
        </p:blipFill>
        <p:spPr>
          <a:xfrm>
            <a:off x="3091622" y="2379934"/>
            <a:ext cx="19920777" cy="11205437"/>
          </a:xfrm>
        </p:spPr>
      </p:pic>
      <p:sp>
        <p:nvSpPr>
          <p:cNvPr id="7" name="Shape 112">
            <a:extLst>
              <a:ext uri="{FF2B5EF4-FFF2-40B4-BE49-F238E27FC236}">
                <a16:creationId xmlns:a16="http://schemas.microsoft.com/office/drawing/2014/main" id="{86B02097-6C9F-4570-9BB0-30D5D6741C26}"/>
              </a:ext>
            </a:extLst>
          </p:cNvPr>
          <p:cNvSpPr/>
          <p:nvPr/>
        </p:nvSpPr>
        <p:spPr>
          <a:xfrm>
            <a:off x="491292" y="1722270"/>
            <a:ext cx="3042929" cy="325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altLang="ko-KR" dirty="0">
                <a:latin typeface="+mj-ea"/>
                <a:ea typeface="+mj-ea"/>
              </a:rPr>
              <a:t>2-1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2337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8D1458-8FFE-4459-A8AC-E432479E469C}"/>
              </a:ext>
            </a:extLst>
          </p:cNvPr>
          <p:cNvGrpSpPr/>
          <p:nvPr/>
        </p:nvGrpSpPr>
        <p:grpSpPr>
          <a:xfrm>
            <a:off x="3822518" y="2529840"/>
            <a:ext cx="12556672" cy="9144000"/>
            <a:chOff x="2207078" y="2286000"/>
            <a:chExt cx="12556672" cy="9144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723FFF2-4499-4436-AB2E-552990D02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078" y="2286000"/>
              <a:ext cx="5143500" cy="9144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F20DE0C-35B3-4BB9-B11E-49B67987E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0250" y="2286000"/>
              <a:ext cx="5143500" cy="9144000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DF02DC1-AC62-4904-AC78-F62D54775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8554" y="4548554"/>
              <a:ext cx="4876800" cy="4009292"/>
            </a:xfrm>
            <a:prstGeom prst="straightConnector1">
              <a:avLst/>
            </a:prstGeom>
            <a:ln w="444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488346B-AEA7-45EA-A453-6251EC46EBA9}"/>
                </a:ext>
              </a:extLst>
            </p:cNvPr>
            <p:cNvSpPr/>
            <p:nvPr/>
          </p:nvSpPr>
          <p:spPr>
            <a:xfrm>
              <a:off x="4374486" y="7838345"/>
              <a:ext cx="808684" cy="836732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CB6CF6E-ADFD-4C27-B0F3-6179252BECD4}"/>
                </a:ext>
              </a:extLst>
            </p:cNvPr>
            <p:cNvSpPr/>
            <p:nvPr/>
          </p:nvSpPr>
          <p:spPr>
            <a:xfrm>
              <a:off x="5891160" y="3924930"/>
              <a:ext cx="937846" cy="937846"/>
            </a:xfrm>
            <a:prstGeom prst="ellipse">
              <a:avLst/>
            </a:prstGeom>
            <a:noFill/>
            <a:ln w="44450" cap="flat">
              <a:solidFill>
                <a:srgbClr val="FF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39C3C85-A7C2-41E6-B8BE-746EDAA4FBBC}"/>
                </a:ext>
              </a:extLst>
            </p:cNvPr>
            <p:cNvSpPr/>
            <p:nvPr/>
          </p:nvSpPr>
          <p:spPr>
            <a:xfrm>
              <a:off x="6715962" y="3975487"/>
              <a:ext cx="808684" cy="836732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60D9816-61C7-4255-85D6-7B8C36A2E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3170" y="4431323"/>
              <a:ext cx="707990" cy="0"/>
            </a:xfrm>
            <a:prstGeom prst="straightConnector1">
              <a:avLst/>
            </a:prstGeom>
            <a:ln w="444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8" name="Shape 137">
            <a:extLst>
              <a:ext uri="{FF2B5EF4-FFF2-40B4-BE49-F238E27FC236}">
                <a16:creationId xmlns:a16="http://schemas.microsoft.com/office/drawing/2014/main" id="{F221EE32-80B7-4998-A524-AE03B665A1CE}"/>
              </a:ext>
            </a:extLst>
          </p:cNvPr>
          <p:cNvSpPr/>
          <p:nvPr/>
        </p:nvSpPr>
        <p:spPr>
          <a:xfrm>
            <a:off x="3357596" y="983567"/>
            <a:ext cx="322612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ko-KR" altLang="en-US" sz="7200" dirty="0"/>
              <a:t>홈 화면</a:t>
            </a:r>
            <a:endParaRPr sz="7200" dirty="0"/>
          </a:p>
        </p:txBody>
      </p:sp>
      <p:sp>
        <p:nvSpPr>
          <p:cNvPr id="29" name="Shape 111">
            <a:extLst>
              <a:ext uri="{FF2B5EF4-FFF2-40B4-BE49-F238E27FC236}">
                <a16:creationId xmlns:a16="http://schemas.microsoft.com/office/drawing/2014/main" id="{19D2CC0D-306D-4AEF-A459-8D4179A2617A}"/>
              </a:ext>
            </a:extLst>
          </p:cNvPr>
          <p:cNvSpPr/>
          <p:nvPr/>
        </p:nvSpPr>
        <p:spPr>
          <a:xfrm>
            <a:off x="1087200" y="705600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2DCB71"/>
              </a:gs>
              <a:gs pos="100000">
                <a:srgbClr val="1470AE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6000" dirty="0"/>
          </a:p>
        </p:txBody>
      </p:sp>
      <p:sp>
        <p:nvSpPr>
          <p:cNvPr id="13" name="Shape 112">
            <a:extLst>
              <a:ext uri="{FF2B5EF4-FFF2-40B4-BE49-F238E27FC236}">
                <a16:creationId xmlns:a16="http://schemas.microsoft.com/office/drawing/2014/main" id="{C96BFA38-2D00-4431-8D9F-1F8203069E2F}"/>
              </a:ext>
            </a:extLst>
          </p:cNvPr>
          <p:cNvSpPr/>
          <p:nvPr/>
        </p:nvSpPr>
        <p:spPr>
          <a:xfrm>
            <a:off x="510459" y="1731926"/>
            <a:ext cx="3042929" cy="325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altLang="ko-KR" dirty="0">
                <a:latin typeface="+mj-ea"/>
                <a:ea typeface="+mj-ea"/>
              </a:rPr>
              <a:t>2-2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46703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99A7ADE-7D4B-4F1F-8A70-9E541CDEB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161" y="2490368"/>
            <a:ext cx="7096836" cy="107277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4ABD91-AF5D-44C3-9140-AFD77087D5C4}"/>
              </a:ext>
            </a:extLst>
          </p:cNvPr>
          <p:cNvSpPr txBox="1"/>
          <p:nvPr/>
        </p:nvSpPr>
        <p:spPr>
          <a:xfrm>
            <a:off x="3164666" y="5378592"/>
            <a:ext cx="169459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0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❷</a:t>
            </a:r>
            <a:endParaRPr kumimoji="0" lang="ko-KR" altLang="en-US" sz="1400" b="0" i="0" u="none" strike="noStrike" cap="none" spc="0" normalizeH="0" baseline="52173" dirty="0">
              <a:ln>
                <a:noFill/>
              </a:ln>
              <a:solidFill>
                <a:srgbClr val="848484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3C5CEA-5309-46D6-944C-743828C8BE98}"/>
              </a:ext>
            </a:extLst>
          </p:cNvPr>
          <p:cNvSpPr txBox="1"/>
          <p:nvPr/>
        </p:nvSpPr>
        <p:spPr>
          <a:xfrm>
            <a:off x="3164666" y="6328079"/>
            <a:ext cx="169459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b="0" i="0" u="none" strike="noStrike" cap="none" spc="0" normalizeH="0" baseline="52173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❸</a:t>
            </a:r>
            <a:endParaRPr kumimoji="0" lang="ko-KR" altLang="en-US" sz="1400" b="0" i="0" u="none" strike="noStrike" cap="none" spc="0" normalizeH="0" baseline="52173" dirty="0">
              <a:ln>
                <a:noFill/>
              </a:ln>
              <a:solidFill>
                <a:srgbClr val="848484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EBF22-17C5-4AD2-824A-413A127BB24F}"/>
              </a:ext>
            </a:extLst>
          </p:cNvPr>
          <p:cNvSpPr txBox="1"/>
          <p:nvPr/>
        </p:nvSpPr>
        <p:spPr>
          <a:xfrm>
            <a:off x="13333862" y="4662084"/>
            <a:ext cx="169459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b="0" i="0" u="none" strike="noStrike" cap="none" spc="0" normalizeH="0" baseline="52173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❸</a:t>
            </a:r>
            <a:endParaRPr kumimoji="0" lang="ko-KR" altLang="en-US" sz="1400" b="0" i="0" u="none" strike="noStrike" cap="none" spc="0" normalizeH="0" baseline="52173" dirty="0">
              <a:ln>
                <a:noFill/>
              </a:ln>
              <a:solidFill>
                <a:srgbClr val="848484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C5D90180-FBEB-4AFE-8270-0808A4935F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" t="235" r="1000" b="-107"/>
          <a:stretch/>
        </p:blipFill>
        <p:spPr>
          <a:xfrm>
            <a:off x="4024018" y="2490368"/>
            <a:ext cx="7095600" cy="10727765"/>
          </a:xfrm>
        </p:spPr>
      </p:pic>
      <p:sp>
        <p:nvSpPr>
          <p:cNvPr id="18" name="Shape 111"/>
          <p:cNvSpPr/>
          <p:nvPr/>
        </p:nvSpPr>
        <p:spPr>
          <a:xfrm>
            <a:off x="1088679" y="706711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2DCB71"/>
              </a:gs>
              <a:gs pos="100000">
                <a:srgbClr val="1470AE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6000" dirty="0">
              <a:latin typeface="+mj-ea"/>
            </a:endParaRPr>
          </a:p>
        </p:txBody>
      </p:sp>
      <p:sp>
        <p:nvSpPr>
          <p:cNvPr id="22" name="Shape 137"/>
          <p:cNvSpPr/>
          <p:nvPr/>
        </p:nvSpPr>
        <p:spPr>
          <a:xfrm>
            <a:off x="3502672" y="993245"/>
            <a:ext cx="852301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algn="l"/>
            <a:r>
              <a:rPr lang="ko-KR" altLang="en-US" sz="7200" dirty="0">
                <a:latin typeface="+mj-ea"/>
                <a:ea typeface="+mj-ea"/>
              </a:rPr>
              <a:t>환경설정 화면</a:t>
            </a:r>
            <a:endParaRPr sz="7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F5846-EF15-4ED9-A8A0-F7E950052DAB}"/>
              </a:ext>
            </a:extLst>
          </p:cNvPr>
          <p:cNvSpPr txBox="1"/>
          <p:nvPr/>
        </p:nvSpPr>
        <p:spPr>
          <a:xfrm>
            <a:off x="3164666" y="4399512"/>
            <a:ext cx="169459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b="0" i="0" u="none" strike="noStrike" cap="none" spc="0" normalizeH="0" baseline="52173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❶</a:t>
            </a:r>
            <a:endParaRPr kumimoji="0" lang="ko-KR" altLang="en-US" sz="1400" b="0" i="0" u="none" strike="noStrike" cap="none" spc="0" normalizeH="0" baseline="52173" dirty="0">
              <a:ln>
                <a:noFill/>
              </a:ln>
              <a:solidFill>
                <a:srgbClr val="848484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sp>
        <p:nvSpPr>
          <p:cNvPr id="14" name="Shape 112">
            <a:extLst>
              <a:ext uri="{FF2B5EF4-FFF2-40B4-BE49-F238E27FC236}">
                <a16:creationId xmlns:a16="http://schemas.microsoft.com/office/drawing/2014/main" id="{15E3F9C2-451D-40C4-A01C-7B6EA0660F10}"/>
              </a:ext>
            </a:extLst>
          </p:cNvPr>
          <p:cNvSpPr/>
          <p:nvPr/>
        </p:nvSpPr>
        <p:spPr>
          <a:xfrm>
            <a:off x="512102" y="1727183"/>
            <a:ext cx="3042929" cy="325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altLang="ko-KR" dirty="0">
                <a:latin typeface="+mj-ea"/>
                <a:ea typeface="+mj-ea"/>
              </a:rPr>
              <a:t>2-2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27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1A0C5C-397A-4656-9D5E-EB5C4E4C7501}"/>
              </a:ext>
            </a:extLst>
          </p:cNvPr>
          <p:cNvSpPr txBox="1"/>
          <p:nvPr/>
        </p:nvSpPr>
        <p:spPr>
          <a:xfrm>
            <a:off x="4617265" y="11136058"/>
            <a:ext cx="189021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200" dirty="0">
                <a:latin typeface="+mj-ea"/>
              </a:rPr>
              <a:t>사용자가 지정한 </a:t>
            </a:r>
            <a:r>
              <a:rPr kumimoji="0" lang="ko-KR" altLang="en-US" sz="7200" b="0" i="0" u="none" strike="noStrike" cap="none" spc="0" normalizeH="0" baseline="52173" dirty="0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ea"/>
                <a:sym typeface="Open Sans"/>
              </a:rPr>
              <a:t>거리 이상 벗어났을 때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4BC836-BE5F-46C2-82B9-D912C7342458}"/>
              </a:ext>
            </a:extLst>
          </p:cNvPr>
          <p:cNvSpPr txBox="1"/>
          <p:nvPr/>
        </p:nvSpPr>
        <p:spPr>
          <a:xfrm>
            <a:off x="3769966" y="11058373"/>
            <a:ext cx="169459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0" i="0" u="none" strike="noStrike" cap="none" spc="0" normalizeH="0" baseline="52173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ea"/>
                <a:cs typeface="Calibri" panose="020F0502020204030204" pitchFamily="34" charset="0"/>
                <a:sym typeface="Open Sans"/>
              </a:rPr>
              <a:t>❶</a:t>
            </a:r>
            <a:endParaRPr kumimoji="0" lang="ko-KR" altLang="en-US" sz="1800" b="0" i="0" u="none" strike="noStrike" cap="none" spc="0" normalizeH="0" baseline="52173" dirty="0">
              <a:ln>
                <a:noFill/>
              </a:ln>
              <a:solidFill>
                <a:srgbClr val="848484"/>
              </a:solidFill>
              <a:effectLst/>
              <a:uFillTx/>
              <a:latin typeface="+mj-ea"/>
              <a:sym typeface="Open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028E93-957E-48E4-8D1E-0A4377F0992C}"/>
              </a:ext>
            </a:extLst>
          </p:cNvPr>
          <p:cNvSpPr txBox="1"/>
          <p:nvPr/>
        </p:nvSpPr>
        <p:spPr>
          <a:xfrm>
            <a:off x="3769966" y="12166640"/>
            <a:ext cx="169459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200" dirty="0">
                <a:solidFill>
                  <a:schemeClr val="accent4"/>
                </a:solidFill>
                <a:latin typeface="+mj-ea"/>
                <a:cs typeface="Calibri" panose="020F0502020204030204" pitchFamily="34" charset="0"/>
              </a:rPr>
              <a:t>❷</a:t>
            </a:r>
            <a:endParaRPr kumimoji="0" lang="ko-KR" altLang="en-US" sz="1800" b="0" i="0" u="none" strike="noStrike" cap="none" spc="0" normalizeH="0" baseline="52173" dirty="0">
              <a:ln>
                <a:noFill/>
              </a:ln>
              <a:solidFill>
                <a:srgbClr val="848484"/>
              </a:solidFill>
              <a:effectLst/>
              <a:uFillTx/>
              <a:latin typeface="+mj-ea"/>
              <a:sym typeface="Open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7DF79C-2213-45F1-A6BE-FEB330845094}"/>
              </a:ext>
            </a:extLst>
          </p:cNvPr>
          <p:cNvSpPr txBox="1"/>
          <p:nvPr/>
        </p:nvSpPr>
        <p:spPr>
          <a:xfrm>
            <a:off x="4617265" y="12244325"/>
            <a:ext cx="189021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0" i="0" u="none" strike="noStrike" cap="none" spc="0" normalizeH="0" baseline="52173" dirty="0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ea"/>
                <a:sym typeface="Open Sans"/>
              </a:rPr>
              <a:t>대상이 위험지역에 근접했을 때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B337EF-D0E8-4287-B2C5-ADDAF74CA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576" y="2057618"/>
            <a:ext cx="9418114" cy="7976470"/>
          </a:xfrm>
          <a:prstGeom prst="rect">
            <a:avLst/>
          </a:prstGeom>
        </p:spPr>
      </p:pic>
      <p:sp>
        <p:nvSpPr>
          <p:cNvPr id="13" name="Shape 137"/>
          <p:cNvSpPr/>
          <p:nvPr/>
        </p:nvSpPr>
        <p:spPr>
          <a:xfrm>
            <a:off x="3502673" y="993245"/>
            <a:ext cx="549845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algn="l"/>
            <a:r>
              <a:rPr lang="ko-KR" altLang="en-US" sz="7200" dirty="0">
                <a:latin typeface="+mj-ea"/>
                <a:ea typeface="+mj-ea"/>
              </a:rPr>
              <a:t>이벤트 발생</a:t>
            </a:r>
            <a:endParaRPr sz="7200" dirty="0">
              <a:latin typeface="+mj-ea"/>
              <a:ea typeface="+mj-ea"/>
            </a:endParaRPr>
          </a:p>
        </p:txBody>
      </p:sp>
      <p:sp>
        <p:nvSpPr>
          <p:cNvPr id="27" name="Shape 111"/>
          <p:cNvSpPr/>
          <p:nvPr/>
        </p:nvSpPr>
        <p:spPr>
          <a:xfrm>
            <a:off x="1088679" y="706711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2DCB71"/>
              </a:gs>
              <a:gs pos="100000">
                <a:srgbClr val="1470AE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+mj-ea"/>
            </a:endParaRPr>
          </a:p>
        </p:txBody>
      </p:sp>
      <p:sp>
        <p:nvSpPr>
          <p:cNvPr id="29" name="Shape 112"/>
          <p:cNvSpPr/>
          <p:nvPr/>
        </p:nvSpPr>
        <p:spPr>
          <a:xfrm>
            <a:off x="495219" y="1722270"/>
            <a:ext cx="3042929" cy="325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altLang="ko-KR" dirty="0">
                <a:latin typeface="+mj-ea"/>
                <a:ea typeface="+mj-ea"/>
              </a:rPr>
              <a:t>2-3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37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6E387F-ED4C-44F2-BAA3-F3D4D8B79E17}"/>
              </a:ext>
            </a:extLst>
          </p:cNvPr>
          <p:cNvSpPr txBox="1"/>
          <p:nvPr/>
        </p:nvSpPr>
        <p:spPr>
          <a:xfrm>
            <a:off x="4372743" y="3036382"/>
            <a:ext cx="189021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200" dirty="0">
                <a:latin typeface="+mj-ea"/>
              </a:rPr>
              <a:t>사용자가 지정한 거리 </a:t>
            </a:r>
            <a:r>
              <a:rPr kumimoji="0" lang="ko-KR" altLang="en-US" sz="7200" b="0" i="0" u="none" strike="noStrike" cap="none" spc="0" normalizeH="0" baseline="52173" dirty="0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ea"/>
                <a:sym typeface="Open Sans"/>
              </a:rPr>
              <a:t>이상 벗어났을 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397E0-6F94-4C1E-8F38-06B36A5249CB}"/>
              </a:ext>
            </a:extLst>
          </p:cNvPr>
          <p:cNvSpPr txBox="1"/>
          <p:nvPr/>
        </p:nvSpPr>
        <p:spPr>
          <a:xfrm>
            <a:off x="3525444" y="3036382"/>
            <a:ext cx="169459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0" i="0" u="none" strike="noStrike" cap="none" spc="0" normalizeH="0" baseline="52173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ea"/>
                <a:cs typeface="Calibri" panose="020F0502020204030204" pitchFamily="34" charset="0"/>
                <a:sym typeface="Open Sans"/>
              </a:rPr>
              <a:t>❶</a:t>
            </a:r>
            <a:endParaRPr kumimoji="0" lang="ko-KR" altLang="en-US" sz="1800" b="0" i="0" u="none" strike="noStrike" cap="none" spc="0" normalizeH="0" baseline="52173" dirty="0">
              <a:ln>
                <a:noFill/>
              </a:ln>
              <a:solidFill>
                <a:srgbClr val="848484"/>
              </a:solidFill>
              <a:effectLst/>
              <a:uFillTx/>
              <a:latin typeface="+mj-ea"/>
              <a:sym typeface="Open Sans"/>
            </a:endParaRPr>
          </a:p>
        </p:txBody>
      </p:sp>
      <p:pic>
        <p:nvPicPr>
          <p:cNvPr id="11" name="거리초과 (2)">
            <a:hlinkClick r:id="" action="ppaction://media"/>
            <a:extLst>
              <a:ext uri="{FF2B5EF4-FFF2-40B4-BE49-F238E27FC236}">
                <a16:creationId xmlns:a16="http://schemas.microsoft.com/office/drawing/2014/main" id="{4CE92B2E-F621-4D66-A9B3-03B56018C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9742" y="3491126"/>
            <a:ext cx="18111999" cy="10188000"/>
          </a:xfrm>
          <a:prstGeom prst="rect">
            <a:avLst/>
          </a:prstGeom>
        </p:spPr>
      </p:pic>
      <p:sp>
        <p:nvSpPr>
          <p:cNvPr id="9" name="Shape 137"/>
          <p:cNvSpPr/>
          <p:nvPr/>
        </p:nvSpPr>
        <p:spPr>
          <a:xfrm>
            <a:off x="3502673" y="993245"/>
            <a:ext cx="544130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algn="l"/>
            <a:r>
              <a:rPr lang="ko-KR" altLang="en-US" sz="7200" dirty="0">
                <a:latin typeface="+mj-ea"/>
                <a:ea typeface="+mj-ea"/>
              </a:rPr>
              <a:t>이벤트 발생</a:t>
            </a:r>
            <a:endParaRPr sz="7200" dirty="0">
              <a:latin typeface="+mj-ea"/>
              <a:ea typeface="+mj-ea"/>
            </a:endParaRPr>
          </a:p>
        </p:txBody>
      </p:sp>
      <p:sp>
        <p:nvSpPr>
          <p:cNvPr id="12" name="Shape 111"/>
          <p:cNvSpPr/>
          <p:nvPr/>
        </p:nvSpPr>
        <p:spPr>
          <a:xfrm>
            <a:off x="1088679" y="706711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2DCB71"/>
              </a:gs>
              <a:gs pos="100000">
                <a:srgbClr val="1470AE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dirty="0">
                <a:latin typeface="+mj-ea"/>
              </a:rPr>
              <a:t> </a:t>
            </a:r>
            <a:endParaRPr dirty="0">
              <a:latin typeface="+mj-ea"/>
            </a:endParaRPr>
          </a:p>
        </p:txBody>
      </p:sp>
      <p:sp>
        <p:nvSpPr>
          <p:cNvPr id="13" name="Shape 112"/>
          <p:cNvSpPr/>
          <p:nvPr/>
        </p:nvSpPr>
        <p:spPr>
          <a:xfrm>
            <a:off x="495219" y="1722270"/>
            <a:ext cx="3042929" cy="325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altLang="ko-KR" dirty="0">
                <a:latin typeface="+mj-ea"/>
                <a:ea typeface="+mj-ea"/>
              </a:rPr>
              <a:t>2-3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3341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9C88EDD-B725-413D-8195-751B31DF8455}"/>
              </a:ext>
            </a:extLst>
          </p:cNvPr>
          <p:cNvSpPr txBox="1"/>
          <p:nvPr/>
        </p:nvSpPr>
        <p:spPr>
          <a:xfrm>
            <a:off x="3564121" y="3036382"/>
            <a:ext cx="169459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200" dirty="0">
                <a:solidFill>
                  <a:schemeClr val="accent4"/>
                </a:solidFill>
                <a:latin typeface="+mj-ea"/>
                <a:cs typeface="Calibri" panose="020F0502020204030204" pitchFamily="34" charset="0"/>
              </a:rPr>
              <a:t>❷</a:t>
            </a:r>
            <a:endParaRPr kumimoji="0" lang="ko-KR" altLang="en-US" sz="1800" b="0" i="0" u="none" strike="noStrike" cap="none" spc="0" normalizeH="0" baseline="52173" dirty="0">
              <a:ln>
                <a:noFill/>
              </a:ln>
              <a:solidFill>
                <a:srgbClr val="848484"/>
              </a:solidFill>
              <a:effectLst/>
              <a:uFillTx/>
              <a:latin typeface="+mj-ea"/>
              <a:sym typeface="Open Sans"/>
            </a:endParaRPr>
          </a:p>
        </p:txBody>
      </p:sp>
      <p:sp>
        <p:nvSpPr>
          <p:cNvPr id="8" name="Shape 137"/>
          <p:cNvSpPr/>
          <p:nvPr/>
        </p:nvSpPr>
        <p:spPr>
          <a:xfrm>
            <a:off x="3502672" y="993245"/>
            <a:ext cx="535557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algn="l"/>
            <a:r>
              <a:rPr lang="ko-KR" altLang="en-US" sz="7200" dirty="0">
                <a:latin typeface="+mj-ea"/>
                <a:ea typeface="+mj-ea"/>
              </a:rPr>
              <a:t>이벤트 발생</a:t>
            </a:r>
            <a:endParaRPr sz="7200" dirty="0">
              <a:latin typeface="+mj-ea"/>
              <a:ea typeface="+mj-ea"/>
            </a:endParaRPr>
          </a:p>
        </p:txBody>
      </p:sp>
      <p:sp>
        <p:nvSpPr>
          <p:cNvPr id="10" name="Shape 111"/>
          <p:cNvSpPr/>
          <p:nvPr/>
        </p:nvSpPr>
        <p:spPr>
          <a:xfrm>
            <a:off x="1088679" y="706711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2DCB71"/>
              </a:gs>
              <a:gs pos="100000">
                <a:srgbClr val="1470AE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+mj-ea"/>
            </a:endParaRPr>
          </a:p>
        </p:txBody>
      </p:sp>
      <p:sp>
        <p:nvSpPr>
          <p:cNvPr id="11" name="Shape 112"/>
          <p:cNvSpPr/>
          <p:nvPr/>
        </p:nvSpPr>
        <p:spPr>
          <a:xfrm>
            <a:off x="495219" y="1722270"/>
            <a:ext cx="3042929" cy="325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altLang="ko-KR" dirty="0">
                <a:latin typeface="+mj-ea"/>
                <a:ea typeface="+mj-ea"/>
              </a:rPr>
              <a:t>2-3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6E387F-ED4C-44F2-BAA3-F3D4D8B79E17}"/>
              </a:ext>
            </a:extLst>
          </p:cNvPr>
          <p:cNvSpPr txBox="1"/>
          <p:nvPr/>
        </p:nvSpPr>
        <p:spPr>
          <a:xfrm>
            <a:off x="4372743" y="3036382"/>
            <a:ext cx="189021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200" dirty="0">
                <a:latin typeface="+mj-ea"/>
              </a:rPr>
              <a:t>대상이 위험 지역에 근접했을 때 </a:t>
            </a:r>
            <a:r>
              <a:rPr kumimoji="0" lang="ko-KR" altLang="en-US" sz="7200" b="0" i="0" u="none" strike="noStrike" cap="none" spc="0" normalizeH="0" baseline="52173" dirty="0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ea"/>
                <a:sym typeface="Open Sans"/>
              </a:rPr>
              <a:t> </a:t>
            </a:r>
          </a:p>
        </p:txBody>
      </p:sp>
      <p:pic>
        <p:nvPicPr>
          <p:cNvPr id="17" name="위험지역">
            <a:hlinkClick r:id="" action="ppaction://media"/>
            <a:extLst>
              <a:ext uri="{FF2B5EF4-FFF2-40B4-BE49-F238E27FC236}">
                <a16:creationId xmlns:a16="http://schemas.microsoft.com/office/drawing/2014/main" id="{2E342960-1094-4FCB-8E5E-DA95920093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9742" y="3491125"/>
            <a:ext cx="18111999" cy="1022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43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B7BD71F2-16A5-4823-A6A4-57B5AF944DB6}"/>
              </a:ext>
            </a:extLst>
          </p:cNvPr>
          <p:cNvSpPr/>
          <p:nvPr/>
        </p:nvSpPr>
        <p:spPr>
          <a:xfrm>
            <a:off x="6194520" y="6408153"/>
            <a:ext cx="1154927" cy="723331"/>
          </a:xfrm>
          <a:prstGeom prst="leftArrow">
            <a:avLst/>
          </a:prstGeom>
          <a:solidFill>
            <a:schemeClr val="accent4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970F727-081B-433A-8ADA-6957C54C7CDB}"/>
              </a:ext>
            </a:extLst>
          </p:cNvPr>
          <p:cNvSpPr/>
          <p:nvPr/>
        </p:nvSpPr>
        <p:spPr>
          <a:xfrm rot="10800000">
            <a:off x="17024601" y="6408152"/>
            <a:ext cx="1154927" cy="723331"/>
          </a:xfrm>
          <a:prstGeom prst="leftArrow">
            <a:avLst/>
          </a:prstGeom>
          <a:solidFill>
            <a:schemeClr val="accent4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0D3019-B94F-4728-800F-202448A6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000" y="2419822"/>
            <a:ext cx="5143500" cy="914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71DDBC-1421-460C-80D1-AB6C5BD29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67" y="2404327"/>
            <a:ext cx="10302872" cy="872579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20B15F7-D542-440D-86BA-160D61206928}"/>
              </a:ext>
            </a:extLst>
          </p:cNvPr>
          <p:cNvGrpSpPr/>
          <p:nvPr/>
        </p:nvGrpSpPr>
        <p:grpSpPr>
          <a:xfrm>
            <a:off x="0" y="2419822"/>
            <a:ext cx="7064976" cy="9144000"/>
            <a:chOff x="0" y="2419822"/>
            <a:chExt cx="7064976" cy="9144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E05B65-1667-4B94-BE1D-6C73CB87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921" y="2419822"/>
              <a:ext cx="5143500" cy="9144000"/>
            </a:xfrm>
            <a:prstGeom prst="rect">
              <a:avLst/>
            </a:prstGeom>
          </p:spPr>
        </p:pic>
        <p:sp>
          <p:nvSpPr>
            <p:cNvPr id="3" name="빼기 기호 2">
              <a:extLst>
                <a:ext uri="{FF2B5EF4-FFF2-40B4-BE49-F238E27FC236}">
                  <a16:creationId xmlns:a16="http://schemas.microsoft.com/office/drawing/2014/main" id="{97C8F952-D18E-4626-B7DC-69FD46CB60D4}"/>
                </a:ext>
              </a:extLst>
            </p:cNvPr>
            <p:cNvSpPr/>
            <p:nvPr/>
          </p:nvSpPr>
          <p:spPr>
            <a:xfrm>
              <a:off x="0" y="9280478"/>
              <a:ext cx="7064976" cy="696036"/>
            </a:xfrm>
            <a:prstGeom prst="mathMinus">
              <a:avLst>
                <a:gd name="adj1" fmla="val 27442"/>
              </a:avLst>
            </a:prstGeom>
            <a:solidFill>
              <a:schemeClr val="tx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674E27-C18F-481C-AD8C-192F24B0BB79}"/>
                </a:ext>
              </a:extLst>
            </p:cNvPr>
            <p:cNvSpPr txBox="1"/>
            <p:nvPr/>
          </p:nvSpPr>
          <p:spPr>
            <a:xfrm>
              <a:off x="669450" y="6408153"/>
              <a:ext cx="1694598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6000" b="0" i="0" u="none" strike="noStrike" cap="none" spc="0" normalizeH="0" baseline="52173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Open Sans"/>
                </a:rPr>
                <a:t>❶</a:t>
              </a:r>
              <a:endParaRPr kumimoji="0" lang="ko-KR" altLang="en-US" sz="1400" b="0" i="0" u="none" strike="noStrike" cap="none" spc="0" normalizeH="0" baseline="52173" dirty="0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9C9AA6-C536-454D-BD5E-7B1B6FD5D99E}"/>
                </a:ext>
              </a:extLst>
            </p:cNvPr>
            <p:cNvSpPr txBox="1"/>
            <p:nvPr/>
          </p:nvSpPr>
          <p:spPr>
            <a:xfrm>
              <a:off x="669450" y="10381199"/>
              <a:ext cx="1694598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6000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❷</a:t>
              </a:r>
              <a:endParaRPr kumimoji="0" lang="ko-KR" altLang="en-US" sz="1400" b="0" i="0" u="none" strike="noStrike" cap="none" spc="0" normalizeH="0" baseline="52173" dirty="0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endParaRPr>
            </a:p>
          </p:txBody>
        </p:sp>
      </p:grpSp>
      <p:sp>
        <p:nvSpPr>
          <p:cNvPr id="16" name="Shape 137"/>
          <p:cNvSpPr/>
          <p:nvPr/>
        </p:nvSpPr>
        <p:spPr>
          <a:xfrm>
            <a:off x="3502673" y="993245"/>
            <a:ext cx="538415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algn="l"/>
            <a:r>
              <a:rPr lang="ko-KR" altLang="en-US" sz="7200" dirty="0">
                <a:latin typeface="+mj-ea"/>
                <a:ea typeface="+mj-ea"/>
              </a:rPr>
              <a:t>이벤트 발생</a:t>
            </a:r>
            <a:endParaRPr sz="7200" dirty="0">
              <a:latin typeface="+mj-ea"/>
              <a:ea typeface="+mj-ea"/>
            </a:endParaRPr>
          </a:p>
        </p:txBody>
      </p:sp>
      <p:sp>
        <p:nvSpPr>
          <p:cNvPr id="17" name="Shape 111"/>
          <p:cNvSpPr/>
          <p:nvPr/>
        </p:nvSpPr>
        <p:spPr>
          <a:xfrm>
            <a:off x="1088679" y="706711"/>
            <a:ext cx="2147197" cy="178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2DCB71"/>
              </a:gs>
              <a:gs pos="100000">
                <a:srgbClr val="1470AE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+mj-ea"/>
            </a:endParaRPr>
          </a:p>
        </p:txBody>
      </p:sp>
      <p:sp>
        <p:nvSpPr>
          <p:cNvPr id="18" name="Shape 112"/>
          <p:cNvSpPr/>
          <p:nvPr/>
        </p:nvSpPr>
        <p:spPr>
          <a:xfrm>
            <a:off x="495219" y="1722270"/>
            <a:ext cx="3042929" cy="325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altLang="ko-KR" dirty="0">
                <a:latin typeface="+mj-ea"/>
                <a:ea typeface="+mj-ea"/>
              </a:rPr>
              <a:t>2-3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9558" y="2419822"/>
            <a:ext cx="5631683" cy="9144000"/>
            <a:chOff x="559558" y="2419822"/>
            <a:chExt cx="5631683" cy="9144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41C5919-2D29-44A1-AA45-0D45E1AD7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558" y="2419822"/>
              <a:ext cx="5631683" cy="91440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016683" y="5150876"/>
              <a:ext cx="2700460" cy="377371"/>
            </a:xfrm>
            <a:prstGeom prst="rect">
              <a:avLst/>
            </a:prstGeom>
            <a:solidFill>
              <a:srgbClr val="6EBD5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0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D7F6E33B-E381-4C43-BE57-7DC2CAD0FA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"/>
          <a:stretch/>
        </p:blipFill>
        <p:spPr>
          <a:xfrm>
            <a:off x="7148513" y="2878138"/>
            <a:ext cx="4889500" cy="5607050"/>
          </a:xfrm>
        </p:spPr>
      </p:pic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A8649C48-BD49-42D1-B49E-A4D4E95193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-273" r="15"/>
          <a:stretch/>
        </p:blipFill>
        <p:spPr>
          <a:xfrm>
            <a:off x="1719263" y="2862263"/>
            <a:ext cx="4887912" cy="5608637"/>
          </a:xfrm>
        </p:spPr>
      </p:pic>
      <p:sp>
        <p:nvSpPr>
          <p:cNvPr id="267" name="Shape 267"/>
          <p:cNvSpPr>
            <a:spLocks noGrp="1"/>
          </p:cNvSpPr>
          <p:nvPr>
            <p:ph type="sldNum" sz="quarter" idx="4294967295"/>
          </p:nvPr>
        </p:nvSpPr>
        <p:spPr>
          <a:xfrm>
            <a:off x="22657810" y="12169764"/>
            <a:ext cx="410369" cy="42575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157515" y="8515813"/>
            <a:ext cx="4888313" cy="1169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103"/>
                </a:lnTo>
                <a:lnTo>
                  <a:pt x="9426" y="10103"/>
                </a:lnTo>
                <a:lnTo>
                  <a:pt x="10801" y="21600"/>
                </a:lnTo>
                <a:lnTo>
                  <a:pt x="12176" y="10103"/>
                </a:lnTo>
                <a:lnTo>
                  <a:pt x="21600" y="10103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CC70"/>
              </a:gs>
              <a:gs pos="100000">
                <a:srgbClr val="116AB1"/>
              </a:gs>
            </a:gsLst>
            <a:lin ang="484629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2007534" y="10019462"/>
            <a:ext cx="459964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ko-KR" altLang="en-US" sz="4400" dirty="0">
                <a:latin typeface="+mj-ea"/>
                <a:ea typeface="+mj-ea"/>
              </a:rPr>
              <a:t>현 위치 파악</a:t>
            </a:r>
            <a:endParaRPr sz="4400" dirty="0">
              <a:latin typeface="+mj-ea"/>
              <a:ea typeface="+mj-ea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1719588" y="8485135"/>
            <a:ext cx="4888313" cy="1169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103"/>
                </a:lnTo>
                <a:lnTo>
                  <a:pt x="9426" y="10103"/>
                </a:lnTo>
                <a:lnTo>
                  <a:pt x="10801" y="21600"/>
                </a:lnTo>
                <a:lnTo>
                  <a:pt x="12176" y="10103"/>
                </a:lnTo>
                <a:lnTo>
                  <a:pt x="21600" y="10103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CC70"/>
              </a:gs>
              <a:gs pos="100000">
                <a:srgbClr val="116AB1"/>
              </a:gs>
            </a:gsLst>
            <a:lin ang="484629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276"/>
          <p:cNvSpPr/>
          <p:nvPr/>
        </p:nvSpPr>
        <p:spPr>
          <a:xfrm>
            <a:off x="7301850" y="10056638"/>
            <a:ext cx="459964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ko-KR" altLang="en-US" sz="4400" dirty="0">
                <a:latin typeface="+mj-ea"/>
                <a:ea typeface="+mj-ea"/>
              </a:rPr>
              <a:t>문자수신 기능</a:t>
            </a:r>
            <a:endParaRPr sz="4400" dirty="0">
              <a:latin typeface="+mj-ea"/>
              <a:ea typeface="+mj-ea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D1C48A9A-5417-4CF8-A719-6E32B7435F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7613" y="2908300"/>
            <a:ext cx="4887912" cy="5607050"/>
          </a:xfrm>
        </p:spPr>
      </p:pic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DCE2FEA4-AFCC-46FD-96B9-DA6DE97116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" r="13"/>
          <a:stretch/>
        </p:blipFill>
        <p:spPr>
          <a:xfrm>
            <a:off x="18145125" y="2908300"/>
            <a:ext cx="4887913" cy="5607050"/>
          </a:xfrm>
        </p:spPr>
      </p:pic>
      <p:sp>
        <p:nvSpPr>
          <p:cNvPr id="24" name="Shape 272">
            <a:extLst>
              <a:ext uri="{FF2B5EF4-FFF2-40B4-BE49-F238E27FC236}">
                <a16:creationId xmlns:a16="http://schemas.microsoft.com/office/drawing/2014/main" id="{C9D72697-6EE6-41C4-9324-D9B61978E446}"/>
              </a:ext>
            </a:extLst>
          </p:cNvPr>
          <p:cNvSpPr/>
          <p:nvPr/>
        </p:nvSpPr>
        <p:spPr>
          <a:xfrm>
            <a:off x="12647116" y="8515812"/>
            <a:ext cx="4888313" cy="1169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103"/>
                </a:lnTo>
                <a:lnTo>
                  <a:pt x="9426" y="10103"/>
                </a:lnTo>
                <a:lnTo>
                  <a:pt x="10801" y="21600"/>
                </a:lnTo>
                <a:lnTo>
                  <a:pt x="12176" y="10103"/>
                </a:lnTo>
                <a:lnTo>
                  <a:pt x="21600" y="10103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CC70"/>
              </a:gs>
              <a:gs pos="100000">
                <a:srgbClr val="116AB1"/>
              </a:gs>
            </a:gsLst>
            <a:lin ang="484629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Shape 272">
            <a:extLst>
              <a:ext uri="{FF2B5EF4-FFF2-40B4-BE49-F238E27FC236}">
                <a16:creationId xmlns:a16="http://schemas.microsoft.com/office/drawing/2014/main" id="{FBB539A3-AFC3-404C-88F8-C74D1CF3E39E}"/>
              </a:ext>
            </a:extLst>
          </p:cNvPr>
          <p:cNvSpPr/>
          <p:nvPr/>
        </p:nvSpPr>
        <p:spPr>
          <a:xfrm>
            <a:off x="18145314" y="8515812"/>
            <a:ext cx="4888313" cy="1169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103"/>
                </a:lnTo>
                <a:lnTo>
                  <a:pt x="9426" y="10103"/>
                </a:lnTo>
                <a:lnTo>
                  <a:pt x="10801" y="21600"/>
                </a:lnTo>
                <a:lnTo>
                  <a:pt x="12176" y="10103"/>
                </a:lnTo>
                <a:lnTo>
                  <a:pt x="21600" y="10103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CC70"/>
              </a:gs>
              <a:gs pos="100000">
                <a:srgbClr val="116AB1"/>
              </a:gs>
            </a:gsLst>
            <a:lin ang="484629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276">
            <a:extLst>
              <a:ext uri="{FF2B5EF4-FFF2-40B4-BE49-F238E27FC236}">
                <a16:creationId xmlns:a16="http://schemas.microsoft.com/office/drawing/2014/main" id="{55C46DB3-063B-473E-8E43-C9F13B7A729E}"/>
              </a:ext>
            </a:extLst>
          </p:cNvPr>
          <p:cNvSpPr/>
          <p:nvPr/>
        </p:nvSpPr>
        <p:spPr>
          <a:xfrm>
            <a:off x="12647613" y="10019461"/>
            <a:ext cx="497166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ko-KR" altLang="en-US" sz="4400" dirty="0">
                <a:latin typeface="+mj-ea"/>
                <a:ea typeface="+mj-ea"/>
              </a:rPr>
              <a:t>위험지역 설정 화면</a:t>
            </a:r>
            <a:endParaRPr sz="4400" dirty="0">
              <a:latin typeface="+mj-ea"/>
              <a:ea typeface="+mj-ea"/>
            </a:endParaRPr>
          </a:p>
        </p:txBody>
      </p:sp>
      <p:sp>
        <p:nvSpPr>
          <p:cNvPr id="38" name="Shape 276">
            <a:extLst>
              <a:ext uri="{FF2B5EF4-FFF2-40B4-BE49-F238E27FC236}">
                <a16:creationId xmlns:a16="http://schemas.microsoft.com/office/drawing/2014/main" id="{4DC66A0C-3952-4712-B213-9227D8CDACA9}"/>
              </a:ext>
            </a:extLst>
          </p:cNvPr>
          <p:cNvSpPr/>
          <p:nvPr/>
        </p:nvSpPr>
        <p:spPr>
          <a:xfrm>
            <a:off x="18263353" y="10056638"/>
            <a:ext cx="459964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ko-KR" altLang="en-US" sz="4400" dirty="0">
                <a:latin typeface="+mj-ea"/>
                <a:ea typeface="+mj-ea"/>
              </a:rPr>
              <a:t>이벤트발생 </a:t>
            </a:r>
            <a:endParaRPr sz="4400" dirty="0">
              <a:latin typeface="+mj-ea"/>
              <a:ea typeface="+mj-ea"/>
            </a:endParaRPr>
          </a:p>
        </p:txBody>
      </p:sp>
      <p:sp>
        <p:nvSpPr>
          <p:cNvPr id="28" name="Shape 137"/>
          <p:cNvSpPr/>
          <p:nvPr/>
        </p:nvSpPr>
        <p:spPr>
          <a:xfrm>
            <a:off x="2035430" y="1295919"/>
            <a:ext cx="914494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algn="l"/>
            <a:r>
              <a:rPr lang="ko-KR" altLang="en-US" sz="7200" dirty="0">
                <a:latin typeface="+mj-ea"/>
                <a:ea typeface="+mj-ea"/>
              </a:rPr>
              <a:t>사용자 인터페이스</a:t>
            </a:r>
            <a:endParaRPr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380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2E1F27C-390A-4DB4-9BB7-32A4752F8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16878"/>
              </p:ext>
            </p:extLst>
          </p:nvPr>
        </p:nvGraphicFramePr>
        <p:xfrm>
          <a:off x="2314677" y="2229726"/>
          <a:ext cx="18207462" cy="1031279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38323">
                  <a:extLst>
                    <a:ext uri="{9D8B030D-6E8A-4147-A177-3AD203B41FA5}">
                      <a16:colId xmlns:a16="http://schemas.microsoft.com/office/drawing/2014/main" val="376388277"/>
                    </a:ext>
                  </a:extLst>
                </a:gridCol>
                <a:gridCol w="5371751">
                  <a:extLst>
                    <a:ext uri="{9D8B030D-6E8A-4147-A177-3AD203B41FA5}">
                      <a16:colId xmlns:a16="http://schemas.microsoft.com/office/drawing/2014/main" val="3234079520"/>
                    </a:ext>
                  </a:extLst>
                </a:gridCol>
                <a:gridCol w="2549347">
                  <a:extLst>
                    <a:ext uri="{9D8B030D-6E8A-4147-A177-3AD203B41FA5}">
                      <a16:colId xmlns:a16="http://schemas.microsoft.com/office/drawing/2014/main" val="2078057606"/>
                    </a:ext>
                  </a:extLst>
                </a:gridCol>
                <a:gridCol w="2549347">
                  <a:extLst>
                    <a:ext uri="{9D8B030D-6E8A-4147-A177-3AD203B41FA5}">
                      <a16:colId xmlns:a16="http://schemas.microsoft.com/office/drawing/2014/main" val="2198022323"/>
                    </a:ext>
                  </a:extLst>
                </a:gridCol>
                <a:gridCol w="2549347">
                  <a:extLst>
                    <a:ext uri="{9D8B030D-6E8A-4147-A177-3AD203B41FA5}">
                      <a16:colId xmlns:a16="http://schemas.microsoft.com/office/drawing/2014/main" val="3362601627"/>
                    </a:ext>
                  </a:extLst>
                </a:gridCol>
                <a:gridCol w="2549347">
                  <a:extLst>
                    <a:ext uri="{9D8B030D-6E8A-4147-A177-3AD203B41FA5}">
                      <a16:colId xmlns:a16="http://schemas.microsoft.com/office/drawing/2014/main" val="3609766137"/>
                    </a:ext>
                  </a:extLst>
                </a:gridCol>
              </a:tblGrid>
              <a:tr h="80391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 dirty="0">
                          <a:effectLst/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3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 dirty="0">
                          <a:effectLst/>
                          <a:latin typeface="+mj-ea"/>
                          <a:ea typeface="+mj-ea"/>
                        </a:rPr>
                        <a:t>세부 내용</a:t>
                      </a:r>
                      <a:endParaRPr lang="ko-KR" altLang="en-US" sz="3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600" kern="0" spc="0" dirty="0">
                          <a:effectLst/>
                          <a:latin typeface="+mj-ea"/>
                          <a:ea typeface="+mj-ea"/>
                        </a:rPr>
                        <a:t>기존 어플 비교</a:t>
                      </a:r>
                      <a:endParaRPr lang="ko-KR" altLang="en-US" sz="36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537954"/>
                  </a:ext>
                </a:extLst>
              </a:tr>
              <a:tr h="80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 dirty="0" err="1">
                          <a:effectLst/>
                          <a:latin typeface="+mj-ea"/>
                          <a:ea typeface="+mj-ea"/>
                        </a:rPr>
                        <a:t>아이리쉬</a:t>
                      </a:r>
                      <a:endParaRPr lang="ko-KR" altLang="en-US" sz="3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 dirty="0">
                          <a:effectLst/>
                          <a:latin typeface="+mj-ea"/>
                          <a:ea typeface="+mj-ea"/>
                        </a:rPr>
                        <a:t>삐오</a:t>
                      </a:r>
                      <a:endParaRPr lang="ko-KR" altLang="en-US" sz="3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 dirty="0" err="1">
                          <a:effectLst/>
                          <a:latin typeface="+mj-ea"/>
                          <a:ea typeface="+mj-ea"/>
                        </a:rPr>
                        <a:t>키드키퍼</a:t>
                      </a:r>
                      <a:endParaRPr lang="ko-KR" altLang="en-US" sz="3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 dirty="0">
                          <a:effectLst/>
                          <a:latin typeface="+mj-ea"/>
                          <a:ea typeface="+mj-ea"/>
                        </a:rPr>
                        <a:t>본 연구</a:t>
                      </a:r>
                      <a:endParaRPr lang="ko-KR" altLang="en-US" sz="3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195926"/>
                  </a:ext>
                </a:extLst>
              </a:tr>
              <a:tr h="1206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지원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단말기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어플과 연동할 수 있는 장치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 err="1">
                          <a:effectLst/>
                          <a:latin typeface="+mj-ea"/>
                          <a:ea typeface="+mj-ea"/>
                        </a:rPr>
                        <a:t>헤드셋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effectLst/>
                          <a:latin typeface="+mj-ea"/>
                          <a:ea typeface="+mj-ea"/>
                        </a:rPr>
                        <a:t>전용 </a:t>
                      </a: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effectLst/>
                          <a:latin typeface="+mj-ea"/>
                          <a:ea typeface="+mj-ea"/>
                        </a:rPr>
                        <a:t>단말기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effectLst/>
                          <a:latin typeface="+mj-ea"/>
                          <a:ea typeface="+mj-ea"/>
                        </a:rPr>
                        <a:t>블루투스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64607467"/>
                  </a:ext>
                </a:extLst>
              </a:tr>
              <a:tr h="1217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아이 위치 자동 송신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일정 시간 마다 </a:t>
                      </a:r>
                      <a:endParaRPr lang="en-US" altLang="ko-KR" sz="2400" kern="0" spc="0" dirty="0"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아이의 위치를 값을 받음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effectLst/>
                          <a:latin typeface="+mj-ea"/>
                          <a:ea typeface="+mj-ea"/>
                        </a:rPr>
                        <a:t>○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effectLst/>
                          <a:latin typeface="+mj-ea"/>
                          <a:ea typeface="+mj-ea"/>
                        </a:rPr>
                        <a:t>○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521781286"/>
                  </a:ext>
                </a:extLst>
              </a:tr>
              <a:tr h="1323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단말기 간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호출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effectLst/>
                          <a:latin typeface="+mj-ea"/>
                          <a:ea typeface="+mj-ea"/>
                        </a:rPr>
                        <a:t>사용자와 대상자간의 문자 및 전화 알림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○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effectLst/>
                          <a:latin typeface="+mj-ea"/>
                          <a:ea typeface="+mj-ea"/>
                        </a:rPr>
                        <a:t>○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effectLst/>
                          <a:latin typeface="+mj-ea"/>
                          <a:ea typeface="+mj-ea"/>
                        </a:rPr>
                        <a:t>○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66257665"/>
                  </a:ext>
                </a:extLst>
              </a:tr>
              <a:tr h="1171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안내 음성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effectLst/>
                          <a:latin typeface="+mj-ea"/>
                          <a:ea typeface="+mj-ea"/>
                        </a:rPr>
                        <a:t>대상자의 이상 발생 시 대상자 주변인들에게 도움을 요청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effectLst/>
                          <a:latin typeface="+mj-ea"/>
                          <a:ea typeface="+mj-ea"/>
                        </a:rPr>
                        <a:t>○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89631994"/>
                  </a:ext>
                </a:extLst>
              </a:tr>
              <a:tr h="14456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 err="1">
                          <a:effectLst/>
                          <a:latin typeface="+mj-ea"/>
                          <a:ea typeface="+mj-ea"/>
                        </a:rPr>
                        <a:t>문자알림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고정 위치와 현 위치의 차이가 설정한 거리 이상일 때 현재 위치 문자 알림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effectLst/>
                          <a:latin typeface="+mj-ea"/>
                          <a:ea typeface="+mj-ea"/>
                        </a:rPr>
                        <a:t>○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99088556"/>
                  </a:ext>
                </a:extLst>
              </a:tr>
              <a:tr h="22183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위험지역 알림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사용자가 임의로 설정한 위험지역을 대상자가 진입했을 시 알림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  <a:latin typeface="+mj-ea"/>
                          <a:ea typeface="+mj-ea"/>
                        </a:rPr>
                        <a:t>○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04259561"/>
                  </a:ext>
                </a:extLst>
              </a:tr>
            </a:tbl>
          </a:graphicData>
        </a:graphic>
      </p:graphicFrame>
      <p:sp>
        <p:nvSpPr>
          <p:cNvPr id="13" name="Shape 137"/>
          <p:cNvSpPr/>
          <p:nvPr/>
        </p:nvSpPr>
        <p:spPr>
          <a:xfrm>
            <a:off x="2162277" y="885987"/>
            <a:ext cx="1044192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algn="l"/>
            <a:r>
              <a:rPr lang="ko-KR" altLang="en-US" sz="7200" dirty="0">
                <a:latin typeface="+mj-ea"/>
                <a:ea typeface="+mj-ea"/>
              </a:rPr>
              <a:t>시스템 기능 분석 비교표</a:t>
            </a:r>
            <a:endParaRPr sz="7200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A97F7C-A73E-48F1-A6EB-DF94DA3636C2}"/>
              </a:ext>
            </a:extLst>
          </p:cNvPr>
          <p:cNvGrpSpPr/>
          <p:nvPr/>
        </p:nvGrpSpPr>
        <p:grpSpPr>
          <a:xfrm>
            <a:off x="2314677" y="7782093"/>
            <a:ext cx="2581175" cy="4003795"/>
            <a:chOff x="2162275" y="8254147"/>
            <a:chExt cx="2581175" cy="4003795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A319977D-A71B-4227-82E3-439AB58DDB03}"/>
                </a:ext>
              </a:extLst>
            </p:cNvPr>
            <p:cNvSpPr/>
            <p:nvPr/>
          </p:nvSpPr>
          <p:spPr>
            <a:xfrm>
              <a:off x="2162277" y="8254147"/>
              <a:ext cx="2581173" cy="836732"/>
            </a:xfrm>
            <a:prstGeom prst="donut">
              <a:avLst>
                <a:gd name="adj" fmla="val 18966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ea"/>
                <a:cs typeface="Helvetica Light"/>
                <a:sym typeface="Helvetica Light"/>
              </a:endParaRPr>
            </a:p>
          </p:txBody>
        </p:sp>
        <p:sp>
          <p:nvSpPr>
            <p:cNvPr id="8" name="원형: 비어 있음 7">
              <a:extLst>
                <a:ext uri="{FF2B5EF4-FFF2-40B4-BE49-F238E27FC236}">
                  <a16:creationId xmlns:a16="http://schemas.microsoft.com/office/drawing/2014/main" id="{ABB7B1DE-8F5D-492A-B1FD-B1FD5E8175CF}"/>
                </a:ext>
              </a:extLst>
            </p:cNvPr>
            <p:cNvSpPr/>
            <p:nvPr/>
          </p:nvSpPr>
          <p:spPr>
            <a:xfrm>
              <a:off x="2162276" y="9520972"/>
              <a:ext cx="2581173" cy="836732"/>
            </a:xfrm>
            <a:prstGeom prst="donut">
              <a:avLst>
                <a:gd name="adj" fmla="val 18966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ea"/>
                <a:cs typeface="Helvetica Light"/>
                <a:sym typeface="Helvetica Light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E279A7F9-D48F-4974-8CBB-9328D62D3D03}"/>
                </a:ext>
              </a:extLst>
            </p:cNvPr>
            <p:cNvSpPr/>
            <p:nvPr/>
          </p:nvSpPr>
          <p:spPr>
            <a:xfrm>
              <a:off x="2162275" y="11421210"/>
              <a:ext cx="2581173" cy="836732"/>
            </a:xfrm>
            <a:prstGeom prst="donut">
              <a:avLst>
                <a:gd name="adj" fmla="val 18966"/>
              </a:avLst>
            </a:prstGeom>
            <a:solidFill>
              <a:srgbClr val="FFC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ea"/>
                <a:cs typeface="Helvetica Light"/>
                <a:sym typeface="Helvetica Light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F7880F-010B-4008-A557-694CAECDE9C7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75000"/>
              <a:alpha val="34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DA2090-A235-4B2F-8825-771F7081D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527" y="0"/>
            <a:ext cx="8178444" cy="141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-2" y="4507484"/>
            <a:ext cx="24384000" cy="5429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107"/>
                </a:lnTo>
                <a:lnTo>
                  <a:pt x="4534" y="19107"/>
                </a:lnTo>
                <a:lnTo>
                  <a:pt x="4811" y="21600"/>
                </a:lnTo>
                <a:lnTo>
                  <a:pt x="5089" y="19107"/>
                </a:lnTo>
                <a:lnTo>
                  <a:pt x="10523" y="19107"/>
                </a:lnTo>
                <a:lnTo>
                  <a:pt x="10800" y="21600"/>
                </a:lnTo>
                <a:lnTo>
                  <a:pt x="11078" y="19107"/>
                </a:lnTo>
                <a:lnTo>
                  <a:pt x="16511" y="19107"/>
                </a:lnTo>
                <a:lnTo>
                  <a:pt x="16789" y="21600"/>
                </a:lnTo>
                <a:lnTo>
                  <a:pt x="17066" y="19107"/>
                </a:lnTo>
                <a:lnTo>
                  <a:pt x="21600" y="19107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DCC70"/>
              </a:gs>
              <a:gs pos="100000">
                <a:srgbClr val="116AB1"/>
              </a:gs>
            </a:gsLst>
            <a:lin ang="39480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4765809"/>
          </a:xfrm>
        </p:spPr>
      </p:sp>
      <p:sp>
        <p:nvSpPr>
          <p:cNvPr id="69" name="Shape 69"/>
          <p:cNvSpPr/>
          <p:nvPr/>
        </p:nvSpPr>
        <p:spPr>
          <a:xfrm>
            <a:off x="4492858" y="5927959"/>
            <a:ext cx="1783884" cy="1783884"/>
          </a:xfrm>
          <a:prstGeom prst="ellipse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901437" y="6936133"/>
            <a:ext cx="3042927" cy="187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75" name="Shape 75"/>
          <p:cNvSpPr/>
          <p:nvPr/>
        </p:nvSpPr>
        <p:spPr>
          <a:xfrm>
            <a:off x="2774191" y="10771356"/>
            <a:ext cx="6045958" cy="267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algn="ctr"/>
          </a:lstStyle>
          <a:p>
            <a:pPr algn="l"/>
            <a:r>
              <a:rPr lang="en-US" altLang="ko-KR" sz="5400" dirty="0">
                <a:latin typeface="+mj-ea"/>
                <a:cs typeface="Calibri" panose="020F0502020204030204" pitchFamily="34" charset="0"/>
              </a:rPr>
              <a:t>· </a:t>
            </a:r>
            <a:r>
              <a:rPr lang="ko-KR" altLang="en-US" sz="5400" dirty="0">
                <a:latin typeface="+mj-ea"/>
                <a:cs typeface="Arial" panose="020B0604020202020204" pitchFamily="34" charset="0"/>
              </a:rPr>
              <a:t>연구의 필요성 및 목적</a:t>
            </a:r>
            <a:endParaRPr lang="en-US" altLang="ko-KR" sz="5400" dirty="0">
              <a:latin typeface="+mj-ea"/>
              <a:cs typeface="Arial" panose="020B0604020202020204" pitchFamily="34" charset="0"/>
            </a:endParaRPr>
          </a:p>
          <a:p>
            <a:pPr algn="l"/>
            <a:r>
              <a:rPr lang="en-US" altLang="ko-KR" sz="5400" dirty="0">
                <a:latin typeface="+mj-ea"/>
              </a:rPr>
              <a:t>· UBSL</a:t>
            </a:r>
          </a:p>
          <a:p>
            <a:pPr algn="l"/>
            <a:r>
              <a:rPr lang="en-US" altLang="ko-KR" sz="5400" dirty="0">
                <a:latin typeface="+mj-ea"/>
                <a:cs typeface="Calibri" panose="020F0502020204030204" pitchFamily="34" charset="0"/>
              </a:rPr>
              <a:t>· Individualization</a:t>
            </a:r>
            <a:endParaRPr lang="en-US" altLang="ko-KR" sz="6000" dirty="0">
              <a:latin typeface="+mj-ea"/>
            </a:endParaRPr>
          </a:p>
          <a:p>
            <a:pPr algn="l"/>
            <a:r>
              <a:rPr lang="en-US" altLang="ko-KR" sz="5400" dirty="0">
                <a:latin typeface="+mj-ea"/>
                <a:cs typeface="Arial" panose="020B0604020202020204" pitchFamily="34" charset="0"/>
              </a:rPr>
              <a:t> </a:t>
            </a:r>
            <a:endParaRPr lang="en-US" sz="54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-2" y="0"/>
            <a:ext cx="24384002" cy="4508499"/>
          </a:xfrm>
          <a:prstGeom prst="rect">
            <a:avLst/>
          </a:prstGeom>
          <a:gradFill>
            <a:gsLst>
              <a:gs pos="0">
                <a:srgbClr val="2DCC70">
                  <a:alpha val="55665"/>
                </a:srgbClr>
              </a:gs>
              <a:gs pos="100000">
                <a:srgbClr val="116AB1">
                  <a:alpha val="55665"/>
                </a:srgbClr>
              </a:gs>
            </a:gsLst>
            <a:lin ang="308962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9" name="Shape 79"/>
          <p:cNvSpPr/>
          <p:nvPr/>
        </p:nvSpPr>
        <p:spPr>
          <a:xfrm>
            <a:off x="18005658" y="5927959"/>
            <a:ext cx="1783884" cy="1783884"/>
          </a:xfrm>
          <a:prstGeom prst="ellipse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17414237" y="6936133"/>
            <a:ext cx="3042927" cy="187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3</a:t>
            </a:r>
          </a:p>
        </p:txBody>
      </p:sp>
      <p:sp>
        <p:nvSpPr>
          <p:cNvPr id="17" name="Shape 75"/>
          <p:cNvSpPr/>
          <p:nvPr/>
        </p:nvSpPr>
        <p:spPr>
          <a:xfrm>
            <a:off x="9359899" y="10666908"/>
            <a:ext cx="5664200" cy="2671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algn="ctr"/>
          </a:lstStyle>
          <a:p>
            <a:r>
              <a:rPr lang="en-US" sz="6000" dirty="0">
                <a:latin typeface="+mj-ea"/>
                <a:cs typeface="Calibri" panose="020F0502020204030204" pitchFamily="34" charset="0"/>
              </a:rPr>
              <a:t>· I-SAFE </a:t>
            </a:r>
            <a:r>
              <a:rPr lang="ko-KR" altLang="en-US" sz="6000" dirty="0">
                <a:latin typeface="+mj-ea"/>
                <a:cs typeface="Calibri" panose="020F0502020204030204" pitchFamily="34" charset="0"/>
              </a:rPr>
              <a:t>기능</a:t>
            </a:r>
            <a:endParaRPr sz="3200" dirty="0">
              <a:latin typeface="+mj-ea"/>
            </a:endParaRPr>
          </a:p>
        </p:txBody>
      </p:sp>
      <p:sp>
        <p:nvSpPr>
          <p:cNvPr id="18" name="Shape 75"/>
          <p:cNvSpPr/>
          <p:nvPr/>
        </p:nvSpPr>
        <p:spPr>
          <a:xfrm>
            <a:off x="16103600" y="10666908"/>
            <a:ext cx="5664200" cy="267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algn="ctr"/>
          </a:lstStyle>
          <a:p>
            <a:r>
              <a:rPr lang="en-US" altLang="ko-KR" sz="5400" dirty="0">
                <a:latin typeface="+mj-ea"/>
                <a:cs typeface="Calibri" panose="020F0502020204030204" pitchFamily="34" charset="0"/>
              </a:rPr>
              <a:t>· </a:t>
            </a:r>
            <a:r>
              <a:rPr lang="ko-KR" altLang="en-US" sz="5400" dirty="0">
                <a:latin typeface="+mj-ea"/>
                <a:cs typeface="Calibri" panose="020F0502020204030204" pitchFamily="34" charset="0"/>
              </a:rPr>
              <a:t>기대효과 및 향후 </a:t>
            </a:r>
            <a:endParaRPr lang="en-US" altLang="ko-KR" sz="5400" dirty="0">
              <a:latin typeface="+mj-ea"/>
              <a:cs typeface="Calibri" panose="020F0502020204030204" pitchFamily="34" charset="0"/>
            </a:endParaRPr>
          </a:p>
          <a:p>
            <a:r>
              <a:rPr lang="ko-KR" altLang="en-US" sz="5400" dirty="0">
                <a:latin typeface="+mj-ea"/>
                <a:cs typeface="Calibri" panose="020F0502020204030204" pitchFamily="34" charset="0"/>
              </a:rPr>
              <a:t>연구 계획</a:t>
            </a:r>
            <a:endParaRPr lang="en-US" altLang="ko-KR" sz="5400" dirty="0">
              <a:latin typeface="+mj-ea"/>
              <a:cs typeface="Calibri" panose="020F0502020204030204" pitchFamily="34" charset="0"/>
            </a:endParaRPr>
          </a:p>
        </p:txBody>
      </p:sp>
      <p:sp>
        <p:nvSpPr>
          <p:cNvPr id="16" name="Shape 69"/>
          <p:cNvSpPr/>
          <p:nvPr/>
        </p:nvSpPr>
        <p:spPr>
          <a:xfrm>
            <a:off x="11357571" y="5942945"/>
            <a:ext cx="1783884" cy="1783884"/>
          </a:xfrm>
          <a:prstGeom prst="ellipse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70"/>
          <p:cNvSpPr/>
          <p:nvPr/>
        </p:nvSpPr>
        <p:spPr>
          <a:xfrm>
            <a:off x="10728049" y="6936133"/>
            <a:ext cx="3042927" cy="285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sldNum" sz="quarter" idx="4294967295"/>
          </p:nvPr>
        </p:nvSpPr>
        <p:spPr>
          <a:xfrm>
            <a:off x="22657810" y="12163827"/>
            <a:ext cx="410369" cy="42575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2644313" y="2182238"/>
            <a:ext cx="1396501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2000" cap="all" baseline="0">
                <a:solidFill>
                  <a:srgbClr val="0469BD"/>
                </a:solidFill>
              </a:defRPr>
            </a:lvl1pPr>
          </a:lstStyle>
          <a:p>
            <a:r>
              <a:rPr lang="ko-KR" altLang="en-US" sz="6000" dirty="0">
                <a:latin typeface="+mj-ea"/>
              </a:rPr>
              <a:t>기대효과 및 향후연구계획</a:t>
            </a:r>
            <a:endParaRPr dirty="0">
              <a:latin typeface="+mj-ea"/>
            </a:endParaRPr>
          </a:p>
        </p:txBody>
      </p:sp>
      <p:sp>
        <p:nvSpPr>
          <p:cNvPr id="186" name="Shape 186"/>
          <p:cNvSpPr/>
          <p:nvPr/>
        </p:nvSpPr>
        <p:spPr>
          <a:xfrm rot="10800000">
            <a:off x="2553392" y="5585286"/>
            <a:ext cx="6124947" cy="6124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flip="none" rotWithShape="1">
            <a:gsLst>
              <a:gs pos="0">
                <a:srgbClr val="2DCC70"/>
              </a:gs>
              <a:gs pos="100000">
                <a:srgbClr val="116AB1"/>
              </a:gs>
            </a:gsLst>
            <a:lin ang="394808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3165967" y="6473597"/>
            <a:ext cx="5012672" cy="1896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>
                <a:solidFill>
                  <a:srgbClr val="F3F4F4"/>
                </a:solidFill>
              </a:defRPr>
            </a:lvl1pPr>
          </a:lstStyle>
          <a:p>
            <a:endParaRPr lang="en-US" altLang="ko-KR" sz="13800" dirty="0">
              <a:latin typeface="+mj-ea"/>
            </a:endParaRPr>
          </a:p>
          <a:p>
            <a:r>
              <a:rPr lang="ko-KR" altLang="en-US" sz="13800" dirty="0">
                <a:latin typeface="+mj-ea"/>
              </a:rPr>
              <a:t>보완</a:t>
            </a:r>
            <a:endParaRPr sz="11500" dirty="0">
              <a:latin typeface="+mj-ea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5950898" y="6685454"/>
            <a:ext cx="6124948" cy="6124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flip="none" rotWithShape="1">
            <a:gsLst>
              <a:gs pos="0">
                <a:srgbClr val="2DCC70"/>
              </a:gs>
              <a:gs pos="100000">
                <a:srgbClr val="116AB1"/>
              </a:gs>
            </a:gsLst>
            <a:lin ang="394808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196" name="Shape 196"/>
          <p:cNvSpPr/>
          <p:nvPr/>
        </p:nvSpPr>
        <p:spPr>
          <a:xfrm rot="10800000">
            <a:off x="9470945" y="5520995"/>
            <a:ext cx="6124948" cy="6124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flip="none" rotWithShape="1">
            <a:gsLst>
              <a:gs pos="0">
                <a:srgbClr val="2DCC70"/>
              </a:gs>
              <a:gs pos="100000">
                <a:srgbClr val="116AB1"/>
              </a:gs>
            </a:gsLst>
            <a:lin ang="394808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15249216" y="1772243"/>
            <a:ext cx="6124948" cy="6124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flip="none" rotWithShape="1">
            <a:gsLst>
              <a:gs pos="0">
                <a:srgbClr val="2DCC70"/>
              </a:gs>
              <a:gs pos="100000">
                <a:srgbClr val="116AB1"/>
              </a:gs>
            </a:gsLst>
            <a:lin ang="394808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206" name="Shape 206"/>
          <p:cNvSpPr/>
          <p:nvPr/>
        </p:nvSpPr>
        <p:spPr>
          <a:xfrm rot="10800000">
            <a:off x="15118068" y="-315263"/>
            <a:ext cx="3609509" cy="360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17286385" y="9061649"/>
            <a:ext cx="4654351" cy="4654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13368151" y="9484014"/>
            <a:ext cx="2296092" cy="2296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28" name="Shape 188"/>
          <p:cNvSpPr/>
          <p:nvPr/>
        </p:nvSpPr>
        <p:spPr>
          <a:xfrm>
            <a:off x="7038599" y="10662794"/>
            <a:ext cx="3921918" cy="2171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>
                <a:solidFill>
                  <a:srgbClr val="F3F4F4"/>
                </a:solidFill>
              </a:defRPr>
            </a:lvl1pPr>
          </a:lstStyle>
          <a:p>
            <a:r>
              <a:rPr lang="ko-KR" altLang="en-US" sz="13800" dirty="0">
                <a:latin typeface="+mj-ea"/>
              </a:rPr>
              <a:t>교육</a:t>
            </a:r>
            <a:endParaRPr lang="en-US" altLang="ko-KR" sz="13800" dirty="0">
              <a:latin typeface="+mj-ea"/>
            </a:endParaRPr>
          </a:p>
        </p:txBody>
      </p:sp>
      <p:sp>
        <p:nvSpPr>
          <p:cNvPr id="29" name="Shape 188"/>
          <p:cNvSpPr/>
          <p:nvPr/>
        </p:nvSpPr>
        <p:spPr>
          <a:xfrm>
            <a:off x="10597633" y="7085970"/>
            <a:ext cx="4062799" cy="2171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>
                <a:solidFill>
                  <a:srgbClr val="F3F4F4"/>
                </a:solidFill>
              </a:defRPr>
            </a:lvl1pPr>
          </a:lstStyle>
          <a:p>
            <a:pPr fontAlgn="base" latinLnBrk="1"/>
            <a:r>
              <a:rPr lang="ko-KR" altLang="en-US" sz="13800" dirty="0">
                <a:latin typeface="+mj-ea"/>
              </a:rPr>
              <a:t>수요</a:t>
            </a:r>
            <a:endParaRPr lang="en-US" altLang="ko-KR" sz="13800" dirty="0">
              <a:latin typeface="+mj-ea"/>
            </a:endParaRPr>
          </a:p>
          <a:p>
            <a:pPr fontAlgn="base" latinLnBrk="1"/>
            <a:r>
              <a:rPr lang="ko-KR" altLang="en-US" sz="13800" dirty="0">
                <a:latin typeface="+mj-ea"/>
              </a:rPr>
              <a:t>파악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008AC-5B89-457D-B6EB-A6B28BE9E910}"/>
              </a:ext>
            </a:extLst>
          </p:cNvPr>
          <p:cNvSpPr txBox="1"/>
          <p:nvPr/>
        </p:nvSpPr>
        <p:spPr>
          <a:xfrm>
            <a:off x="16336212" y="6564188"/>
            <a:ext cx="4782730" cy="1805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600" b="0" i="0" u="none" strike="noStrike" cap="none" spc="0" normalizeH="0" baseline="52173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I-SAFE</a:t>
            </a:r>
            <a:r>
              <a:rPr kumimoji="0" lang="en-US" altLang="ko-KR" sz="2400" b="0" i="0" u="none" strike="noStrike" cap="none" spc="0" normalizeH="0" baseline="52173" dirty="0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E</a:t>
            </a:r>
            <a:endParaRPr kumimoji="0" lang="ko-KR" altLang="en-US" sz="2400" b="0" i="0" u="none" strike="noStrike" cap="none" spc="0" normalizeH="0" baseline="52173" dirty="0">
              <a:ln>
                <a:noFill/>
              </a:ln>
              <a:solidFill>
                <a:srgbClr val="848484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5214006"/>
            <a:ext cx="19068175" cy="7423499"/>
          </a:xfrm>
        </p:spPr>
      </p:sp>
      <p:sp>
        <p:nvSpPr>
          <p:cNvPr id="339" name="Shape 339"/>
          <p:cNvSpPr/>
          <p:nvPr/>
        </p:nvSpPr>
        <p:spPr>
          <a:xfrm>
            <a:off x="21341097" y="-3526003"/>
            <a:ext cx="6703914" cy="670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2DCC70"/>
              </a:gs>
              <a:gs pos="100000">
                <a:srgbClr val="116AB1"/>
              </a:gs>
            </a:gsLst>
            <a:lin ang="39480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 rot="10800000">
            <a:off x="13719612" y="3758568"/>
            <a:ext cx="10664388" cy="1066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2DCC70"/>
              </a:gs>
              <a:gs pos="100000">
                <a:srgbClr val="116AB1"/>
              </a:gs>
            </a:gsLst>
            <a:lin ang="39480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21367435" y="6305235"/>
            <a:ext cx="4211837" cy="4211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17044878" y="-1615686"/>
            <a:ext cx="3609510" cy="360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346855" y="5818824"/>
            <a:ext cx="943036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2000" cap="all" baseline="0">
                <a:solidFill>
                  <a:srgbClr val="0469BD"/>
                </a:solidFill>
              </a:defRPr>
            </a:lvl1pPr>
          </a:lstStyle>
          <a:p>
            <a:r>
              <a:rPr lang="ko-KR" altLang="en-US" dirty="0">
                <a:latin typeface="+mj-ea"/>
              </a:rPr>
              <a:t>감사합니다</a:t>
            </a:r>
            <a:endParaRPr dirty="0">
              <a:latin typeface="+mj-ea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2644313" y="3507217"/>
            <a:ext cx="883545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endParaRPr dirty="0">
              <a:latin typeface="+mj-ea"/>
              <a:ea typeface="+mj-ea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16141148" y="5156156"/>
            <a:ext cx="5861602" cy="301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sz="3600" dirty="0">
                <a:latin typeface="+mj-ea"/>
              </a:rPr>
              <a:t>강남대학교 교육학과 양나윤</a:t>
            </a:r>
            <a:endParaRPr lang="en-US" altLang="ko-KR" sz="3600" dirty="0">
              <a:latin typeface="+mj-ea"/>
            </a:endParaRPr>
          </a:p>
          <a:p>
            <a:endParaRPr lang="en-US" altLang="ko-KR" sz="3600" dirty="0">
              <a:latin typeface="+mj-ea"/>
            </a:endParaRPr>
          </a:p>
          <a:p>
            <a:r>
              <a:rPr lang="ko-KR" altLang="en-US" sz="3600" dirty="0">
                <a:latin typeface="+mj-ea"/>
              </a:rPr>
              <a:t>강남대학교 초등특수교육과 김다은</a:t>
            </a:r>
            <a:endParaRPr lang="en-US" altLang="ko-KR" sz="3600" dirty="0">
              <a:latin typeface="+mj-ea"/>
            </a:endParaRPr>
          </a:p>
          <a:p>
            <a:endParaRPr lang="en-US" altLang="ko-KR" sz="3600" dirty="0">
              <a:latin typeface="+mj-ea"/>
            </a:endParaRPr>
          </a:p>
          <a:p>
            <a:r>
              <a:rPr lang="ko-KR" altLang="en-US" sz="3600" dirty="0">
                <a:latin typeface="+mj-ea"/>
              </a:rPr>
              <a:t>강남대학교 컴퓨터미디어공학부 </a:t>
            </a:r>
            <a:r>
              <a:rPr lang="ko-KR" altLang="en-US" sz="3600" dirty="0" err="1">
                <a:latin typeface="+mj-ea"/>
              </a:rPr>
              <a:t>권선호</a:t>
            </a:r>
            <a:endParaRPr lang="en-US" altLang="ko-KR" sz="3600" dirty="0">
              <a:latin typeface="+mj-ea"/>
            </a:endParaRPr>
          </a:p>
          <a:p>
            <a:endParaRPr lang="en-US" altLang="ko-KR" sz="3600" dirty="0">
              <a:latin typeface="+mj-ea"/>
            </a:endParaRPr>
          </a:p>
          <a:p>
            <a:r>
              <a:rPr lang="ko-KR" altLang="en-US" sz="3600" dirty="0">
                <a:latin typeface="+mj-ea"/>
              </a:rPr>
              <a:t>강남대학교 컴퓨터미디어공학부 장진혁</a:t>
            </a:r>
            <a:endParaRPr lang="en-US" altLang="ko-KR" sz="3600" dirty="0">
              <a:latin typeface="+mj-ea"/>
            </a:endParaRPr>
          </a:p>
          <a:p>
            <a:endParaRPr lang="en-US" altLang="ko-KR" sz="3600" dirty="0">
              <a:latin typeface="+mj-ea"/>
            </a:endParaRPr>
          </a:p>
          <a:p>
            <a:r>
              <a:rPr lang="ko-KR" altLang="en-US" sz="3600" dirty="0">
                <a:latin typeface="+mj-ea"/>
              </a:rPr>
              <a:t>강남대학교 컴퓨터미디어공학부 </a:t>
            </a:r>
            <a:r>
              <a:rPr lang="ko-KR" altLang="en-US" sz="3600" dirty="0" err="1">
                <a:latin typeface="+mj-ea"/>
              </a:rPr>
              <a:t>김도환</a:t>
            </a:r>
            <a:endParaRPr lang="en-US" altLang="ko-KR" sz="3600" dirty="0">
              <a:latin typeface="+mj-ea"/>
            </a:endParaRPr>
          </a:p>
          <a:p>
            <a:endParaRPr lang="en-US" altLang="ko-KR" sz="3600" dirty="0">
              <a:latin typeface="+mj-ea"/>
            </a:endParaRPr>
          </a:p>
          <a:p>
            <a:r>
              <a:rPr lang="ko-KR" altLang="en-US" sz="3600" dirty="0">
                <a:latin typeface="+mj-ea"/>
              </a:rPr>
              <a:t>강남대학교 이영석교수</a:t>
            </a:r>
            <a:endParaRPr sz="3600" dirty="0">
              <a:latin typeface="+mj-ea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18362355" y="9062269"/>
            <a:ext cx="974556" cy="867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9" extrusionOk="0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2000">
              <a:latin typeface="+mj-ea"/>
            </a:endParaRPr>
          </a:p>
        </p:txBody>
      </p:sp>
      <p:sp>
        <p:nvSpPr>
          <p:cNvPr id="347" name="Shape 347"/>
          <p:cNvSpPr/>
          <p:nvPr/>
        </p:nvSpPr>
        <p:spPr>
          <a:xfrm rot="10800000">
            <a:off x="11575746" y="-177268"/>
            <a:ext cx="3609509" cy="360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184">
            <a:extLst>
              <a:ext uri="{FF2B5EF4-FFF2-40B4-BE49-F238E27FC236}">
                <a16:creationId xmlns:a16="http://schemas.microsoft.com/office/drawing/2014/main" id="{D449DBE1-17C2-43FE-8E78-152B633FC900}"/>
              </a:ext>
            </a:extLst>
          </p:cNvPr>
          <p:cNvSpPr/>
          <p:nvPr/>
        </p:nvSpPr>
        <p:spPr>
          <a:xfrm>
            <a:off x="2644313" y="1812906"/>
            <a:ext cx="139650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2000" cap="all" baseline="0">
                <a:solidFill>
                  <a:srgbClr val="0469BD"/>
                </a:solidFill>
              </a:defRPr>
            </a:lvl1pPr>
          </a:lstStyle>
          <a:p>
            <a:r>
              <a:rPr lang="en-US" dirty="0">
                <a:latin typeface="+mj-ea"/>
              </a:rPr>
              <a:t>I-SAFE</a:t>
            </a:r>
            <a:endParaRPr dirty="0">
              <a:latin typeface="+mj-ea"/>
            </a:endParaRPr>
          </a:p>
        </p:txBody>
      </p:sp>
      <p:sp>
        <p:nvSpPr>
          <p:cNvPr id="13" name="Shape 185">
            <a:extLst>
              <a:ext uri="{FF2B5EF4-FFF2-40B4-BE49-F238E27FC236}">
                <a16:creationId xmlns:a16="http://schemas.microsoft.com/office/drawing/2014/main" id="{9D63DD8A-475D-4D5B-A468-608E12653CB8}"/>
              </a:ext>
            </a:extLst>
          </p:cNvPr>
          <p:cNvSpPr/>
          <p:nvPr/>
        </p:nvSpPr>
        <p:spPr>
          <a:xfrm>
            <a:off x="2644313" y="3307163"/>
            <a:ext cx="8835452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fontAlgn="base"/>
            <a:r>
              <a:rPr lang="en-US" altLang="ko-KR" dirty="0" err="1">
                <a:latin typeface="+mj-ea"/>
                <a:ea typeface="+mj-ea"/>
              </a:rPr>
              <a:t>i</a:t>
            </a:r>
            <a:r>
              <a:rPr lang="en-US" altLang="ko-KR" dirty="0">
                <a:latin typeface="+mj-ea"/>
                <a:ea typeface="+mj-ea"/>
              </a:rPr>
              <a:t>–Safe : GPS preventing application for missing children based on UBSL /individualization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5214006"/>
            <a:ext cx="19068175" cy="7423499"/>
          </a:xfrm>
        </p:spPr>
      </p:sp>
      <p:sp>
        <p:nvSpPr>
          <p:cNvPr id="339" name="Shape 339"/>
          <p:cNvSpPr/>
          <p:nvPr/>
        </p:nvSpPr>
        <p:spPr>
          <a:xfrm>
            <a:off x="21341097" y="-3526003"/>
            <a:ext cx="6703914" cy="670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2DCC70"/>
              </a:gs>
              <a:gs pos="100000">
                <a:srgbClr val="116AB1"/>
              </a:gs>
            </a:gsLst>
            <a:lin ang="39480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 rot="10800000">
            <a:off x="13719612" y="3794260"/>
            <a:ext cx="10664388" cy="1066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2DCC70"/>
              </a:gs>
              <a:gs pos="100000">
                <a:srgbClr val="116AB1"/>
              </a:gs>
            </a:gsLst>
            <a:lin ang="394808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21367435" y="6305235"/>
            <a:ext cx="4211837" cy="4211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17044878" y="-1615686"/>
            <a:ext cx="3609510" cy="360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346855" y="5818824"/>
            <a:ext cx="943036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2000" cap="all" baseline="0">
                <a:solidFill>
                  <a:srgbClr val="0469BD"/>
                </a:solidFill>
              </a:defRPr>
            </a:lvl1pPr>
          </a:lstStyle>
          <a:p>
            <a:r>
              <a:rPr lang="en-US" dirty="0" err="1">
                <a:latin typeface="+mj-ea"/>
              </a:rPr>
              <a:t>Q&amp;a</a:t>
            </a:r>
            <a:endParaRPr dirty="0">
              <a:latin typeface="+mj-ea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2644313" y="3507217"/>
            <a:ext cx="883545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endParaRPr dirty="0">
              <a:latin typeface="+mj-ea"/>
              <a:ea typeface="+mj-ea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16141147" y="5156156"/>
            <a:ext cx="5981433" cy="301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sz="3600" dirty="0">
                <a:latin typeface="+mj-ea"/>
              </a:rPr>
              <a:t>강남대학교 교육학과 양나윤</a:t>
            </a:r>
            <a:endParaRPr lang="en-US" altLang="ko-KR" sz="3600" dirty="0">
              <a:latin typeface="+mj-ea"/>
            </a:endParaRPr>
          </a:p>
          <a:p>
            <a:endParaRPr lang="en-US" altLang="ko-KR" sz="3600" dirty="0">
              <a:latin typeface="+mj-ea"/>
            </a:endParaRPr>
          </a:p>
          <a:p>
            <a:r>
              <a:rPr lang="ko-KR" altLang="en-US" sz="3600" dirty="0">
                <a:latin typeface="+mj-ea"/>
              </a:rPr>
              <a:t>강남대학교 초등특수교육과 김다은</a:t>
            </a:r>
            <a:endParaRPr lang="en-US" altLang="ko-KR" sz="3600" dirty="0">
              <a:latin typeface="+mj-ea"/>
            </a:endParaRPr>
          </a:p>
          <a:p>
            <a:endParaRPr lang="en-US" altLang="ko-KR" sz="3600" dirty="0">
              <a:latin typeface="+mj-ea"/>
            </a:endParaRPr>
          </a:p>
          <a:p>
            <a:r>
              <a:rPr lang="ko-KR" altLang="en-US" sz="3600" dirty="0">
                <a:latin typeface="+mj-ea"/>
              </a:rPr>
              <a:t>강남대학교 컴퓨터미디어공학부 </a:t>
            </a:r>
            <a:r>
              <a:rPr lang="ko-KR" altLang="en-US" sz="3600" dirty="0" err="1">
                <a:latin typeface="+mj-ea"/>
              </a:rPr>
              <a:t>권선호</a:t>
            </a:r>
            <a:endParaRPr lang="en-US" altLang="ko-KR" sz="3600" dirty="0">
              <a:latin typeface="+mj-ea"/>
            </a:endParaRPr>
          </a:p>
          <a:p>
            <a:endParaRPr lang="en-US" altLang="ko-KR" sz="3600" dirty="0">
              <a:latin typeface="+mj-ea"/>
            </a:endParaRPr>
          </a:p>
          <a:p>
            <a:r>
              <a:rPr lang="ko-KR" altLang="en-US" sz="3600" dirty="0">
                <a:latin typeface="+mj-ea"/>
              </a:rPr>
              <a:t>강남대학교 컴퓨터미디어공학부 장진혁</a:t>
            </a:r>
            <a:endParaRPr lang="en-US" altLang="ko-KR" sz="3600" dirty="0">
              <a:latin typeface="+mj-ea"/>
            </a:endParaRPr>
          </a:p>
          <a:p>
            <a:endParaRPr lang="en-US" altLang="ko-KR" sz="3600" dirty="0">
              <a:latin typeface="+mj-ea"/>
            </a:endParaRPr>
          </a:p>
          <a:p>
            <a:r>
              <a:rPr lang="ko-KR" altLang="en-US" sz="3600" dirty="0">
                <a:latin typeface="+mj-ea"/>
              </a:rPr>
              <a:t>강남대학교 컴퓨터미디어공학부 </a:t>
            </a:r>
            <a:r>
              <a:rPr lang="ko-KR" altLang="en-US" sz="3600" dirty="0" err="1">
                <a:latin typeface="+mj-ea"/>
              </a:rPr>
              <a:t>김도환</a:t>
            </a:r>
            <a:endParaRPr lang="en-US" altLang="ko-KR" sz="3600" dirty="0">
              <a:latin typeface="+mj-ea"/>
            </a:endParaRPr>
          </a:p>
          <a:p>
            <a:endParaRPr lang="en-US" altLang="ko-KR" sz="3600" dirty="0">
              <a:latin typeface="+mj-ea"/>
            </a:endParaRPr>
          </a:p>
          <a:p>
            <a:r>
              <a:rPr lang="ko-KR" altLang="en-US" sz="3600" dirty="0">
                <a:latin typeface="+mj-ea"/>
              </a:rPr>
              <a:t>강남대학교 이영석교수</a:t>
            </a:r>
            <a:endParaRPr sz="3600" dirty="0">
              <a:latin typeface="+mj-ea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18362355" y="9062269"/>
            <a:ext cx="974556" cy="867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9" extrusionOk="0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2000">
              <a:latin typeface="+mj-ea"/>
            </a:endParaRPr>
          </a:p>
        </p:txBody>
      </p:sp>
      <p:sp>
        <p:nvSpPr>
          <p:cNvPr id="347" name="Shape 347"/>
          <p:cNvSpPr/>
          <p:nvPr/>
        </p:nvSpPr>
        <p:spPr>
          <a:xfrm rot="10800000">
            <a:off x="11575746" y="-177268"/>
            <a:ext cx="3609509" cy="360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184">
            <a:extLst>
              <a:ext uri="{FF2B5EF4-FFF2-40B4-BE49-F238E27FC236}">
                <a16:creationId xmlns:a16="http://schemas.microsoft.com/office/drawing/2014/main" id="{D449DBE1-17C2-43FE-8E78-152B633FC900}"/>
              </a:ext>
            </a:extLst>
          </p:cNvPr>
          <p:cNvSpPr/>
          <p:nvPr/>
        </p:nvSpPr>
        <p:spPr>
          <a:xfrm>
            <a:off x="2644313" y="1812906"/>
            <a:ext cx="139650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2000" cap="all" baseline="0">
                <a:solidFill>
                  <a:srgbClr val="0469BD"/>
                </a:solidFill>
              </a:defRPr>
            </a:lvl1pPr>
          </a:lstStyle>
          <a:p>
            <a:r>
              <a:rPr lang="en-US" dirty="0">
                <a:latin typeface="+mj-ea"/>
              </a:rPr>
              <a:t>I-SAFE</a:t>
            </a:r>
            <a:endParaRPr dirty="0">
              <a:latin typeface="+mj-ea"/>
            </a:endParaRPr>
          </a:p>
        </p:txBody>
      </p:sp>
      <p:sp>
        <p:nvSpPr>
          <p:cNvPr id="13" name="Shape 185">
            <a:extLst>
              <a:ext uri="{FF2B5EF4-FFF2-40B4-BE49-F238E27FC236}">
                <a16:creationId xmlns:a16="http://schemas.microsoft.com/office/drawing/2014/main" id="{9D63DD8A-475D-4D5B-A468-608E12653CB8}"/>
              </a:ext>
            </a:extLst>
          </p:cNvPr>
          <p:cNvSpPr/>
          <p:nvPr/>
        </p:nvSpPr>
        <p:spPr>
          <a:xfrm>
            <a:off x="2644313" y="3307163"/>
            <a:ext cx="8835452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 cap="all" baseline="0">
                <a:solidFill>
                  <a:srgbClr val="2BC57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fontAlgn="base"/>
            <a:r>
              <a:rPr lang="en-US" altLang="ko-KR" dirty="0" err="1">
                <a:latin typeface="+mj-ea"/>
                <a:ea typeface="+mj-ea"/>
              </a:rPr>
              <a:t>i</a:t>
            </a:r>
            <a:r>
              <a:rPr lang="en-US" altLang="ko-KR" dirty="0">
                <a:latin typeface="+mj-ea"/>
                <a:ea typeface="+mj-ea"/>
              </a:rPr>
              <a:t>–Safe : GPS preventing application for missing children based on UBSL /individualization</a:t>
            </a:r>
          </a:p>
        </p:txBody>
      </p:sp>
    </p:spTree>
    <p:extLst>
      <p:ext uri="{BB962C8B-B14F-4D97-AF65-F5344CB8AC3E}">
        <p14:creationId xmlns:p14="http://schemas.microsoft.com/office/powerpoint/2010/main" val="28597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미아효정이1">
            <a:hlinkClick r:id="" action="ppaction://media"/>
            <a:extLst>
              <a:ext uri="{FF2B5EF4-FFF2-40B4-BE49-F238E27FC236}">
                <a16:creationId xmlns:a16="http://schemas.microsoft.com/office/drawing/2014/main" id="{D8B49FE8-E57A-45F9-9ACD-198254F8E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517350" cy="137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19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sldNum" sz="quarter" idx="4294967295"/>
          </p:nvPr>
        </p:nvSpPr>
        <p:spPr>
          <a:xfrm>
            <a:off x="22430956" y="12163827"/>
            <a:ext cx="864077" cy="635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  <p:sp>
        <p:nvSpPr>
          <p:cNvPr id="51" name="Shape 51"/>
          <p:cNvSpPr/>
          <p:nvPr/>
        </p:nvSpPr>
        <p:spPr>
          <a:xfrm>
            <a:off x="1977563" y="1704150"/>
            <a:ext cx="12633788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2000" cap="all" baseline="0">
                <a:solidFill>
                  <a:srgbClr val="0469BD"/>
                </a:solidFill>
              </a:defRPr>
            </a:lvl1pPr>
          </a:lstStyle>
          <a:p>
            <a:r>
              <a:rPr lang="en-US" altLang="ko-KR" sz="7200" dirty="0" err="1">
                <a:latin typeface="+mj-ea"/>
              </a:rPr>
              <a:t>i</a:t>
            </a:r>
            <a:r>
              <a:rPr lang="en-US" altLang="ko-KR" sz="7200" dirty="0">
                <a:latin typeface="+mj-ea"/>
              </a:rPr>
              <a:t>-safe </a:t>
            </a:r>
            <a:r>
              <a:rPr lang="ko-KR" altLang="en-US" sz="7200" dirty="0">
                <a:latin typeface="+mj-ea"/>
              </a:rPr>
              <a:t>연구 배경</a:t>
            </a:r>
            <a:endParaRPr sz="14400" dirty="0">
              <a:latin typeface="+mj-ea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1977563" y="6450903"/>
            <a:ext cx="9664327" cy="4412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/>
          <a:lstStyle/>
          <a:p>
            <a:endParaRPr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CBB86-59A5-4028-B9F8-75586831E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63" y="4316850"/>
            <a:ext cx="11433637" cy="6104522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4C10D9-1BD1-4EC1-9A2C-64756ED6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228945"/>
              </p:ext>
            </p:extLst>
          </p:nvPr>
        </p:nvGraphicFramePr>
        <p:xfrm>
          <a:off x="13411200" y="4316851"/>
          <a:ext cx="9721756" cy="5905322"/>
        </p:xfrm>
        <a:graphic>
          <a:graphicData uri="http://schemas.openxmlformats.org/drawingml/2006/table">
            <a:tbl>
              <a:tblPr/>
              <a:tblGrid>
                <a:gridCol w="1737501">
                  <a:extLst>
                    <a:ext uri="{9D8B030D-6E8A-4147-A177-3AD203B41FA5}">
                      <a16:colId xmlns:a16="http://schemas.microsoft.com/office/drawing/2014/main" val="1673648161"/>
                    </a:ext>
                  </a:extLst>
                </a:gridCol>
                <a:gridCol w="1596851">
                  <a:extLst>
                    <a:ext uri="{9D8B030D-6E8A-4147-A177-3AD203B41FA5}">
                      <a16:colId xmlns:a16="http://schemas.microsoft.com/office/drawing/2014/main" val="2145460849"/>
                    </a:ext>
                  </a:extLst>
                </a:gridCol>
                <a:gridCol w="1596851">
                  <a:extLst>
                    <a:ext uri="{9D8B030D-6E8A-4147-A177-3AD203B41FA5}">
                      <a16:colId xmlns:a16="http://schemas.microsoft.com/office/drawing/2014/main" val="2899925377"/>
                    </a:ext>
                  </a:extLst>
                </a:gridCol>
                <a:gridCol w="1596851">
                  <a:extLst>
                    <a:ext uri="{9D8B030D-6E8A-4147-A177-3AD203B41FA5}">
                      <a16:colId xmlns:a16="http://schemas.microsoft.com/office/drawing/2014/main" val="3814705775"/>
                    </a:ext>
                  </a:extLst>
                </a:gridCol>
                <a:gridCol w="1596851">
                  <a:extLst>
                    <a:ext uri="{9D8B030D-6E8A-4147-A177-3AD203B41FA5}">
                      <a16:colId xmlns:a16="http://schemas.microsoft.com/office/drawing/2014/main" val="1551072557"/>
                    </a:ext>
                  </a:extLst>
                </a:gridCol>
                <a:gridCol w="1596851">
                  <a:extLst>
                    <a:ext uri="{9D8B030D-6E8A-4147-A177-3AD203B41FA5}">
                      <a16:colId xmlns:a16="http://schemas.microsoft.com/office/drawing/2014/main" val="1200542931"/>
                    </a:ext>
                  </a:extLst>
                </a:gridCol>
              </a:tblGrid>
              <a:tr h="7213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신고접수</a:t>
                      </a:r>
                      <a:endParaRPr lang="ko-KR" altLang="en-US" sz="2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2012</a:t>
                      </a:r>
                      <a:endParaRPr lang="en-US" sz="26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2013</a:t>
                      </a:r>
                      <a:endParaRPr lang="en-US" sz="26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2014</a:t>
                      </a:r>
                      <a:endParaRPr lang="en-US" sz="26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2015</a:t>
                      </a:r>
                      <a:endParaRPr lang="en-US" sz="26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2016</a:t>
                      </a:r>
                      <a:endParaRPr lang="en-US" sz="2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775517"/>
                  </a:ext>
                </a:extLst>
              </a:tr>
              <a:tr h="10680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정상아동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27,295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23,089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21,591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19,428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19,870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972121"/>
                  </a:ext>
                </a:extLst>
              </a:tr>
              <a:tr h="1484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지적장애인</a:t>
                      </a:r>
                      <a:endParaRPr lang="ko-KR" altLang="en-US" sz="2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연령불문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2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7,224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7,623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7,724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8,311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8,542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911769"/>
                  </a:ext>
                </a:extLst>
              </a:tr>
              <a:tr h="1484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치매환자</a:t>
                      </a:r>
                      <a:endParaRPr lang="ko-KR" altLang="en-US" sz="2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연령불문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2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7,650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7,983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8,207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9,046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9,869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783525"/>
                  </a:ext>
                </a:extLst>
              </a:tr>
              <a:tr h="11469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 체</a:t>
                      </a:r>
                      <a:endParaRPr lang="ko-KR" altLang="en-US" sz="2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42,169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38,695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37,522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36,785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38,281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793365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B8E41AD-F147-4D44-B0B2-6E68476A0204}"/>
              </a:ext>
            </a:extLst>
          </p:cNvPr>
          <p:cNvSpPr/>
          <p:nvPr/>
        </p:nvSpPr>
        <p:spPr>
          <a:xfrm>
            <a:off x="15476561" y="7112563"/>
            <a:ext cx="7465326" cy="313898"/>
          </a:xfrm>
          <a:prstGeom prst="rightArrow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626DED7-5605-4524-BF64-4FB453543F1B}"/>
              </a:ext>
            </a:extLst>
          </p:cNvPr>
          <p:cNvSpPr/>
          <p:nvPr/>
        </p:nvSpPr>
        <p:spPr>
          <a:xfrm>
            <a:off x="15476561" y="8597759"/>
            <a:ext cx="7465326" cy="313898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 descr="여자 아이가 있는 가족">
            <a:extLst>
              <a:ext uri="{FF2B5EF4-FFF2-40B4-BE49-F238E27FC236}">
                <a16:creationId xmlns:a16="http://schemas.microsoft.com/office/drawing/2014/main" id="{7BB9D5BF-7261-4368-A97D-E7D6853EC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1875" y="1378476"/>
            <a:ext cx="1525404" cy="1525404"/>
          </a:xfrm>
          <a:prstGeom prst="rect">
            <a:avLst/>
          </a:prstGeom>
        </p:spPr>
      </p:pic>
      <p:sp>
        <p:nvSpPr>
          <p:cNvPr id="50" name="Shape 50"/>
          <p:cNvSpPr>
            <a:spLocks noGrp="1"/>
          </p:cNvSpPr>
          <p:nvPr>
            <p:ph type="sldNum" sz="quarter" idx="4294967295"/>
          </p:nvPr>
        </p:nvSpPr>
        <p:spPr>
          <a:xfrm>
            <a:off x="22734754" y="12163827"/>
            <a:ext cx="256480" cy="42575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1" name="Shape 51"/>
          <p:cNvSpPr/>
          <p:nvPr/>
        </p:nvSpPr>
        <p:spPr>
          <a:xfrm>
            <a:off x="1430009" y="1813331"/>
            <a:ext cx="12633788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2000" cap="all" baseline="0">
                <a:solidFill>
                  <a:srgbClr val="0469BD"/>
                </a:solidFill>
              </a:defRPr>
            </a:lvl1pPr>
          </a:lstStyle>
          <a:p>
            <a:r>
              <a:rPr lang="ko-KR" altLang="en-US" sz="7200" dirty="0">
                <a:latin typeface="+mj-ea"/>
              </a:rPr>
              <a:t>사용대상</a:t>
            </a:r>
            <a:endParaRPr dirty="0">
              <a:latin typeface="+mj-ea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1514901" y="6259466"/>
            <a:ext cx="8543499" cy="2998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/>
          <a:lstStyle/>
          <a:p>
            <a:r>
              <a:rPr lang="en-US" altLang="ko-KR" sz="7200" dirty="0">
                <a:solidFill>
                  <a:srgbClr val="0070C0"/>
                </a:solidFill>
                <a:latin typeface="+mj-ea"/>
                <a:cs typeface="함초롬바탕" panose="02030604000101010101" pitchFamily="18" charset="-127"/>
              </a:rPr>
              <a:t>    </a:t>
            </a:r>
            <a:endParaRPr lang="en-US" altLang="ko-KR" sz="6200" dirty="0">
              <a:latin typeface="+mj-ea"/>
              <a:cs typeface="함초롬바탕" panose="02030604000101010101" pitchFamily="18" charset="-127"/>
            </a:endParaRPr>
          </a:p>
          <a:p>
            <a:r>
              <a:rPr lang="ko-KR" altLang="en-US" sz="6200" dirty="0" err="1">
                <a:latin typeface="+mj-ea"/>
                <a:cs typeface="함초롬바탕" panose="02030604000101010101" pitchFamily="18" charset="-127"/>
              </a:rPr>
              <a:t>지적장애인의</a:t>
            </a:r>
            <a:r>
              <a:rPr lang="ko-KR" altLang="en-US" sz="6200" dirty="0">
                <a:latin typeface="+mj-ea"/>
                <a:cs typeface="함초롬바탕" panose="02030604000101010101" pitchFamily="18" charset="-127"/>
              </a:rPr>
              <a:t> 실종을 방지하기  위해</a:t>
            </a:r>
            <a:endParaRPr lang="en-US" altLang="ko-KR" sz="6200" dirty="0">
              <a:latin typeface="+mj-ea"/>
              <a:cs typeface="함초롬바탕" panose="02030604000101010101" pitchFamily="18" charset="-127"/>
            </a:endParaRPr>
          </a:p>
          <a:p>
            <a:r>
              <a:rPr lang="ko-KR" altLang="en-US" sz="6200" dirty="0">
                <a:latin typeface="+mj-ea"/>
                <a:cs typeface="함초롬바탕" panose="02030604000101010101" pitchFamily="18" charset="-127"/>
              </a:rPr>
              <a:t>장애 아동의 특성을 적절히 고려한 </a:t>
            </a:r>
            <a:endParaRPr lang="en-US" altLang="ko-KR" sz="6200" dirty="0">
              <a:latin typeface="+mj-ea"/>
              <a:cs typeface="함초롬바탕" panose="02030604000101010101" pitchFamily="18" charset="-127"/>
            </a:endParaRPr>
          </a:p>
          <a:p>
            <a:r>
              <a:rPr lang="ko-KR" altLang="en-US" sz="6600" dirty="0">
                <a:solidFill>
                  <a:srgbClr val="0070C0"/>
                </a:solidFill>
                <a:latin typeface="+mj-ea"/>
                <a:cs typeface="함초롬바탕" panose="02030604000101010101" pitchFamily="18" charset="-127"/>
              </a:rPr>
              <a:t>안드로이드 기반 어플리케이션</a:t>
            </a:r>
            <a:endParaRPr sz="6600" dirty="0">
              <a:solidFill>
                <a:srgbClr val="0070C0"/>
              </a:solidFill>
              <a:latin typeface="+mj-ea"/>
              <a:cs typeface="함초롬바탕" panose="02030604000101010101" pitchFamily="18" charset="-127"/>
            </a:endParaRPr>
          </a:p>
        </p:txBody>
      </p:sp>
      <p:sp>
        <p:nvSpPr>
          <p:cNvPr id="11" name="Shape 52">
            <a:extLst>
              <a:ext uri="{FF2B5EF4-FFF2-40B4-BE49-F238E27FC236}">
                <a16:creationId xmlns:a16="http://schemas.microsoft.com/office/drawing/2014/main" id="{4FE523C2-3544-400B-84B4-DBBDF1AB3B88}"/>
              </a:ext>
            </a:extLst>
          </p:cNvPr>
          <p:cNvSpPr/>
          <p:nvPr/>
        </p:nvSpPr>
        <p:spPr>
          <a:xfrm>
            <a:off x="12091186" y="6259466"/>
            <a:ext cx="9425789" cy="319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/>
          <a:lstStyle/>
          <a:p>
            <a:r>
              <a:rPr lang="ko-KR" altLang="en-US" sz="7200" dirty="0">
                <a:solidFill>
                  <a:srgbClr val="0070C0"/>
                </a:solidFill>
                <a:latin typeface="+mj-ea"/>
                <a:cs typeface="함초롬바탕" panose="02030604000101010101" pitchFamily="18" charset="-127"/>
              </a:rPr>
              <a:t> </a:t>
            </a:r>
            <a:endParaRPr lang="en-US" altLang="ko-KR" sz="6200" dirty="0">
              <a:solidFill>
                <a:schemeClr val="bg1">
                  <a:lumMod val="50000"/>
                </a:schemeClr>
              </a:solidFill>
              <a:latin typeface="+mj-ea"/>
              <a:cs typeface="함초롬바탕" panose="02030604000101010101" pitchFamily="18" charset="-127"/>
            </a:endParaRPr>
          </a:p>
          <a:p>
            <a:r>
              <a:rPr lang="ko-KR" altLang="en-US" sz="6200" dirty="0" err="1">
                <a:solidFill>
                  <a:schemeClr val="bg1">
                    <a:lumMod val="50000"/>
                  </a:schemeClr>
                </a:solidFill>
                <a:latin typeface="+mj-ea"/>
                <a:cs typeface="함초롬바탕" panose="02030604000101010101" pitchFamily="18" charset="-127"/>
              </a:rPr>
              <a:t>스마트폰을</a:t>
            </a:r>
            <a:r>
              <a:rPr lang="ko-KR" altLang="en-US" sz="6200" dirty="0">
                <a:solidFill>
                  <a:schemeClr val="bg1">
                    <a:lumMod val="50000"/>
                  </a:schemeClr>
                </a:solidFill>
                <a:latin typeface="+mj-ea"/>
                <a:cs typeface="함초롬바탕" panose="02030604000101010101" pitchFamily="18" charset="-127"/>
              </a:rPr>
              <a:t> 소지하고 있으며 </a:t>
            </a:r>
            <a:endParaRPr lang="en-US" altLang="ko-KR" sz="6200" dirty="0">
              <a:solidFill>
                <a:schemeClr val="bg1">
                  <a:lumMod val="50000"/>
                </a:schemeClr>
              </a:solidFill>
              <a:latin typeface="+mj-ea"/>
              <a:cs typeface="함초롬바탕" panose="02030604000101010101" pitchFamily="18" charset="-127"/>
            </a:endParaRPr>
          </a:p>
          <a:p>
            <a:r>
              <a:rPr lang="ko-KR" altLang="en-US" sz="6200" dirty="0">
                <a:solidFill>
                  <a:srgbClr val="0070C0"/>
                </a:solidFill>
                <a:latin typeface="+mj-ea"/>
                <a:cs typeface="함초롬바탕" panose="02030604000101010101" pitchFamily="18" charset="-127"/>
              </a:rPr>
              <a:t>핸드폰을 활용하는 지적 능력을 가지고 있는 </a:t>
            </a:r>
            <a:endParaRPr lang="en-US" altLang="ko-KR" sz="6200" dirty="0">
              <a:solidFill>
                <a:srgbClr val="0070C0"/>
              </a:solidFill>
              <a:latin typeface="+mj-ea"/>
              <a:cs typeface="함초롬바탕" panose="02030604000101010101" pitchFamily="18" charset="-127"/>
            </a:endParaRPr>
          </a:p>
          <a:p>
            <a:r>
              <a:rPr lang="ko-KR" altLang="en-US" sz="6200" dirty="0" err="1">
                <a:solidFill>
                  <a:schemeClr val="bg1">
                    <a:lumMod val="50000"/>
                  </a:schemeClr>
                </a:solidFill>
                <a:latin typeface="+mj-ea"/>
                <a:cs typeface="함초롬바탕" panose="02030604000101010101" pitchFamily="18" charset="-127"/>
              </a:rPr>
              <a:t>경계성</a:t>
            </a:r>
            <a:r>
              <a:rPr lang="ko-KR" altLang="en-US" sz="6200" dirty="0">
                <a:solidFill>
                  <a:schemeClr val="bg1">
                    <a:lumMod val="50000"/>
                  </a:schemeClr>
                </a:solidFill>
                <a:latin typeface="+mj-ea"/>
                <a:cs typeface="함초롬바탕" panose="02030604000101010101" pitchFamily="18" charset="-127"/>
              </a:rPr>
              <a:t> 및 경도 지적장애</a:t>
            </a:r>
            <a:r>
              <a:rPr lang="en-US" altLang="ko-KR" sz="6200" dirty="0">
                <a:solidFill>
                  <a:schemeClr val="bg1">
                    <a:lumMod val="50000"/>
                  </a:schemeClr>
                </a:solidFill>
                <a:latin typeface="+mj-ea"/>
                <a:cs typeface="함초롬바탕" panose="02030604000101010101" pitchFamily="18" charset="-127"/>
              </a:rPr>
              <a:t>, </a:t>
            </a:r>
            <a:r>
              <a:rPr lang="ko-KR" altLang="en-US" sz="6200" dirty="0">
                <a:solidFill>
                  <a:schemeClr val="bg1">
                    <a:lumMod val="50000"/>
                  </a:schemeClr>
                </a:solidFill>
                <a:latin typeface="+mj-ea"/>
                <a:cs typeface="함초롬바탕" panose="02030604000101010101" pitchFamily="18" charset="-127"/>
              </a:rPr>
              <a:t>다운증후군</a:t>
            </a:r>
            <a:r>
              <a:rPr lang="en-US" altLang="ko-KR" sz="6200" dirty="0">
                <a:solidFill>
                  <a:schemeClr val="bg1">
                    <a:lumMod val="50000"/>
                  </a:schemeClr>
                </a:solidFill>
                <a:latin typeface="+mj-ea"/>
                <a:cs typeface="함초롬바탕" panose="02030604000101010101" pitchFamily="18" charset="-127"/>
              </a:rPr>
              <a:t>,</a:t>
            </a:r>
          </a:p>
          <a:p>
            <a:r>
              <a:rPr lang="ko-KR" altLang="en-US" sz="6200" dirty="0">
                <a:solidFill>
                  <a:schemeClr val="bg1">
                    <a:lumMod val="50000"/>
                  </a:schemeClr>
                </a:solidFill>
                <a:latin typeface="+mj-ea"/>
                <a:cs typeface="함초롬바탕" panose="02030604000101010101" pitchFamily="18" charset="-127"/>
              </a:rPr>
              <a:t>자폐성장애</a:t>
            </a:r>
            <a:r>
              <a:rPr lang="en-US" altLang="ko-KR" sz="6200" dirty="0">
                <a:solidFill>
                  <a:schemeClr val="bg1">
                    <a:lumMod val="50000"/>
                  </a:schemeClr>
                </a:solidFill>
                <a:latin typeface="+mj-ea"/>
                <a:cs typeface="함초롬바탕" panose="02030604000101010101" pitchFamily="18" charset="-127"/>
              </a:rPr>
              <a:t>, </a:t>
            </a:r>
            <a:r>
              <a:rPr lang="ko-KR" altLang="en-US" sz="6200" dirty="0">
                <a:solidFill>
                  <a:schemeClr val="bg1">
                    <a:lumMod val="50000"/>
                  </a:schemeClr>
                </a:solidFill>
                <a:latin typeface="+mj-ea"/>
                <a:cs typeface="함초롬바탕" panose="02030604000101010101" pitchFamily="18" charset="-127"/>
              </a:rPr>
              <a:t>학습장애  </a:t>
            </a:r>
            <a:endParaRPr lang="en-US" altLang="ko-KR" sz="6200" dirty="0">
              <a:solidFill>
                <a:schemeClr val="bg1">
                  <a:lumMod val="50000"/>
                </a:schemeClr>
              </a:solidFill>
              <a:latin typeface="+mj-ea"/>
              <a:cs typeface="함초롬바탕" panose="02030604000101010101" pitchFamily="18" charset="-127"/>
            </a:endParaRPr>
          </a:p>
        </p:txBody>
      </p:sp>
      <p:pic>
        <p:nvPicPr>
          <p:cNvPr id="8" name="그래픽 7" descr="전구">
            <a:extLst>
              <a:ext uri="{FF2B5EF4-FFF2-40B4-BE49-F238E27FC236}">
                <a16:creationId xmlns:a16="http://schemas.microsoft.com/office/drawing/2014/main" id="{60BED442-16FC-48E3-866F-0038372C36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4263" y="4842306"/>
            <a:ext cx="914400" cy="914400"/>
          </a:xfrm>
          <a:prstGeom prst="rect">
            <a:avLst/>
          </a:prstGeom>
        </p:spPr>
      </p:pic>
      <p:pic>
        <p:nvPicPr>
          <p:cNvPr id="14" name="그래픽 13" descr="전구">
            <a:extLst>
              <a:ext uri="{FF2B5EF4-FFF2-40B4-BE49-F238E27FC236}">
                <a16:creationId xmlns:a16="http://schemas.microsoft.com/office/drawing/2014/main" id="{F58A1EFD-9C41-4EF7-860C-4C9736DDAC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0548" y="4842306"/>
            <a:ext cx="9144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8663" y="5395155"/>
            <a:ext cx="56864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sz="7200" dirty="0">
                <a:solidFill>
                  <a:srgbClr val="0070C0"/>
                </a:solidFill>
                <a:latin typeface="+mj-ea"/>
                <a:cs typeface="함초롬바탕" panose="02030604000101010101" pitchFamily="18" charset="-127"/>
              </a:rPr>
              <a:t>I-SAFE</a:t>
            </a:r>
            <a:r>
              <a:rPr lang="ko-KR" altLang="en-US" sz="7200" dirty="0">
                <a:solidFill>
                  <a:schemeClr val="tx1"/>
                </a:solidFill>
                <a:latin typeface="+mj-ea"/>
                <a:cs typeface="함초롬바탕" panose="02030604000101010101" pitchFamily="18" charset="-127"/>
              </a:rPr>
              <a:t>란</a:t>
            </a:r>
            <a:r>
              <a:rPr lang="en-US" altLang="ko-KR" sz="7200" dirty="0">
                <a:solidFill>
                  <a:schemeClr val="tx1"/>
                </a:solidFill>
                <a:latin typeface="+mj-ea"/>
                <a:cs typeface="함초롬바탕" panose="02030604000101010101" pitchFamily="18" charset="-127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84948" y="5329341"/>
            <a:ext cx="56864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7200" dirty="0">
                <a:solidFill>
                  <a:srgbClr val="0070C0"/>
                </a:solidFill>
                <a:latin typeface="+mj-ea"/>
                <a:cs typeface="함초롬바탕" panose="02030604000101010101" pitchFamily="18" charset="-127"/>
              </a:rPr>
              <a:t>사용대상자</a:t>
            </a:r>
            <a:endParaRPr lang="en-US" altLang="ko-KR" sz="7200" dirty="0">
              <a:solidFill>
                <a:srgbClr val="0070C0"/>
              </a:solidFill>
              <a:latin typeface="+mj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8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2794843" y="-1243757"/>
            <a:ext cx="6703914" cy="670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2DCC70"/>
              </a:gs>
              <a:gs pos="100000">
                <a:srgbClr val="116AB1"/>
              </a:gs>
            </a:gsLst>
            <a:lin ang="420000" scaled="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sldNum" sz="quarter" idx="4294967295"/>
          </p:nvPr>
        </p:nvSpPr>
        <p:spPr>
          <a:xfrm>
            <a:off x="22734754" y="12169764"/>
            <a:ext cx="256480" cy="42575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grpSp>
        <p:nvGrpSpPr>
          <p:cNvPr id="60" name="Group 60"/>
          <p:cNvGrpSpPr/>
          <p:nvPr/>
        </p:nvGrpSpPr>
        <p:grpSpPr>
          <a:xfrm>
            <a:off x="11200281" y="3678416"/>
            <a:ext cx="9681790" cy="6797017"/>
            <a:chOff x="0" y="-98065"/>
            <a:chExt cx="9681789" cy="6797016"/>
          </a:xfrm>
        </p:grpSpPr>
        <p:sp>
          <p:nvSpPr>
            <p:cNvPr id="57" name="Shape 57"/>
            <p:cNvSpPr/>
            <p:nvPr/>
          </p:nvSpPr>
          <p:spPr>
            <a:xfrm>
              <a:off x="0" y="-98065"/>
              <a:ext cx="9430368" cy="2367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80000"/>
                </a:lnSpc>
                <a:defRPr sz="12000" cap="all" baseline="0">
                  <a:solidFill>
                    <a:srgbClr val="0469BD"/>
                  </a:solidFill>
                </a:defRPr>
              </a:lvl1pPr>
            </a:lstStyle>
            <a:p>
              <a:r>
                <a:rPr lang="en-US" dirty="0" err="1">
                  <a:latin typeface="+mj-ea"/>
                </a:rPr>
                <a:t>Ub</a:t>
              </a:r>
              <a:r>
                <a:rPr lang="en-US" altLang="ko-KR" dirty="0" err="1">
                  <a:latin typeface="+mj-ea"/>
                </a:rPr>
                <a:t>sl</a:t>
              </a:r>
              <a:r>
                <a:rPr lang="en-US" altLang="ko-KR" dirty="0">
                  <a:latin typeface="+mj-ea"/>
                </a:rPr>
                <a:t> </a:t>
              </a:r>
            </a:p>
            <a:p>
              <a:r>
                <a:rPr lang="en-US" sz="3200" dirty="0">
                  <a:latin typeface="+mj-ea"/>
                </a:rPr>
                <a:t>(</a:t>
              </a:r>
              <a:r>
                <a:rPr lang="en-US" sz="3200" dirty="0" err="1">
                  <a:latin typeface="+mj-ea"/>
                </a:rPr>
                <a:t>ubiauitous</a:t>
              </a:r>
              <a:r>
                <a:rPr lang="en-US" sz="3200" dirty="0">
                  <a:latin typeface="+mj-ea"/>
                </a:rPr>
                <a:t> based situated learning, </a:t>
              </a:r>
              <a:r>
                <a:rPr lang="ko-KR" altLang="en-US" sz="3200" dirty="0">
                  <a:latin typeface="+mj-ea"/>
                </a:rPr>
                <a:t>유비쿼터스기반상황학습</a:t>
              </a:r>
              <a:r>
                <a:rPr lang="en-US" altLang="ko-KR" sz="3200" dirty="0">
                  <a:latin typeface="+mj-ea"/>
                </a:rPr>
                <a:t>)</a:t>
              </a:r>
              <a:endParaRPr dirty="0">
                <a:latin typeface="+mj-ea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7462" y="3201196"/>
              <a:ext cx="9664327" cy="3497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r>
                <a:rPr lang="ko-KR" altLang="en-US" sz="4000" dirty="0">
                  <a:latin typeface="+mj-ea"/>
                </a:rPr>
                <a:t>스마트폰</a:t>
              </a:r>
              <a:r>
                <a:rPr lang="en-US" altLang="ko-KR" sz="4000" dirty="0">
                  <a:latin typeface="+mj-ea"/>
                </a:rPr>
                <a:t>, </a:t>
              </a:r>
              <a:r>
                <a:rPr lang="ko-KR" altLang="en-US" sz="4000" dirty="0">
                  <a:latin typeface="+mj-ea"/>
                </a:rPr>
                <a:t>인터넷</a:t>
              </a:r>
              <a:r>
                <a:rPr lang="en-US" altLang="ko-KR" sz="4000" dirty="0">
                  <a:latin typeface="+mj-ea"/>
                </a:rPr>
                <a:t>, </a:t>
              </a:r>
              <a:r>
                <a:rPr lang="ko-KR" altLang="en-US" sz="4000" dirty="0">
                  <a:latin typeface="+mj-ea"/>
                </a:rPr>
                <a:t>위치기반서비스 시스템</a:t>
              </a:r>
              <a:r>
                <a:rPr lang="en-US" altLang="ko-KR" sz="4000" dirty="0">
                  <a:latin typeface="+mj-ea"/>
                </a:rPr>
                <a:t>, </a:t>
              </a:r>
              <a:r>
                <a:rPr lang="ko-KR" altLang="en-US" sz="4000" dirty="0">
                  <a:latin typeface="+mj-ea"/>
                </a:rPr>
                <a:t>다양한 어플리케이션 등 정보통신기술을 적용하여 유비쿼터스 기반 환경에서 이루어지는 상황학습</a:t>
              </a:r>
              <a:endParaRPr lang="en-US" altLang="ko-KR" sz="4000" dirty="0">
                <a:latin typeface="+mj-ea"/>
              </a:endParaRPr>
            </a:p>
            <a:p>
              <a:endParaRPr lang="en-US" altLang="ko-KR" sz="4000" dirty="0">
                <a:latin typeface="+mj-ea"/>
              </a:endParaRPr>
            </a:p>
            <a:p>
              <a:endParaRPr lang="en-US" altLang="ko-KR" sz="4000" dirty="0">
                <a:latin typeface="+mj-ea"/>
              </a:endParaRPr>
            </a:p>
            <a:p>
              <a:endParaRPr sz="4000" dirty="0">
                <a:latin typeface="+mj-ea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0" y="1990199"/>
              <a:ext cx="8835452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cap="all" baseline="0">
                  <a:solidFill>
                    <a:srgbClr val="2BC574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2" name="Shape 62"/>
          <p:cNvSpPr/>
          <p:nvPr/>
        </p:nvSpPr>
        <p:spPr>
          <a:xfrm>
            <a:off x="4142482" y="8587482"/>
            <a:ext cx="4211836" cy="421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63" name="Shape 63"/>
          <p:cNvSpPr/>
          <p:nvPr/>
        </p:nvSpPr>
        <p:spPr>
          <a:xfrm rot="10800000">
            <a:off x="8485336" y="12244536"/>
            <a:ext cx="1063328" cy="1063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2DCC70"/>
              </a:gs>
              <a:gs pos="100000">
                <a:srgbClr val="116AB1"/>
              </a:gs>
            </a:gsLst>
            <a:lin ang="1066748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9694366" y="-567234"/>
            <a:ext cx="1845668" cy="1845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-440234" y="10913566"/>
            <a:ext cx="1845668" cy="1845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024498D-DBFF-4D5D-841A-EBA0F6718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09B5605-A2E1-4B73-93FE-743F0D5A5FEE}"/>
              </a:ext>
            </a:extLst>
          </p:cNvPr>
          <p:cNvGrpSpPr/>
          <p:nvPr/>
        </p:nvGrpSpPr>
        <p:grpSpPr>
          <a:xfrm>
            <a:off x="11217743" y="8584054"/>
            <a:ext cx="9513204" cy="2089072"/>
            <a:chOff x="2533650" y="2422525"/>
            <a:chExt cx="6883398" cy="1154989"/>
          </a:xfrm>
        </p:grpSpPr>
        <p:pic>
          <p:nvPicPr>
            <p:cNvPr id="36" name="그래픽 35" descr="걷기">
              <a:extLst>
                <a:ext uri="{FF2B5EF4-FFF2-40B4-BE49-F238E27FC236}">
                  <a16:creationId xmlns:a16="http://schemas.microsoft.com/office/drawing/2014/main" id="{EC6AEE02-7BAA-4018-81DB-A2AB500B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413748" y="2528376"/>
              <a:ext cx="1003300" cy="897450"/>
            </a:xfrm>
            <a:prstGeom prst="rect">
              <a:avLst/>
            </a:prstGeom>
          </p:spPr>
        </p:pic>
        <p:pic>
          <p:nvPicPr>
            <p:cNvPr id="37" name="그래픽 36" descr="강사">
              <a:extLst>
                <a:ext uri="{FF2B5EF4-FFF2-40B4-BE49-F238E27FC236}">
                  <a16:creationId xmlns:a16="http://schemas.microsoft.com/office/drawing/2014/main" id="{EFFF048B-A94E-4A0B-9365-1C11AC942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33650" y="2424420"/>
              <a:ext cx="1149350" cy="1074430"/>
            </a:xfrm>
            <a:prstGeom prst="rect">
              <a:avLst/>
            </a:prstGeom>
          </p:spPr>
        </p:pic>
        <p:pic>
          <p:nvPicPr>
            <p:cNvPr id="38" name="그래픽 37" descr="남자와 여자">
              <a:extLst>
                <a:ext uri="{FF2B5EF4-FFF2-40B4-BE49-F238E27FC236}">
                  <a16:creationId xmlns:a16="http://schemas.microsoft.com/office/drawing/2014/main" id="{6F494421-6FD3-42FA-9720-DED5A9083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4550" y="2422525"/>
              <a:ext cx="1187450" cy="1111250"/>
            </a:xfrm>
            <a:prstGeom prst="rect">
              <a:avLst/>
            </a:prstGeom>
          </p:spPr>
        </p:pic>
        <p:sp>
          <p:nvSpPr>
            <p:cNvPr id="39" name="화살표: 왼쪽/오른쪽 38">
              <a:extLst>
                <a:ext uri="{FF2B5EF4-FFF2-40B4-BE49-F238E27FC236}">
                  <a16:creationId xmlns:a16="http://schemas.microsoft.com/office/drawing/2014/main" id="{D6BA216B-37C9-4C41-AC93-15F6565CD669}"/>
                </a:ext>
              </a:extLst>
            </p:cNvPr>
            <p:cNvSpPr/>
            <p:nvPr/>
          </p:nvSpPr>
          <p:spPr>
            <a:xfrm>
              <a:off x="4648200" y="2789237"/>
              <a:ext cx="3670300" cy="390525"/>
            </a:xfrm>
            <a:prstGeom prst="left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7ABF4C-B1BC-4368-A3D9-E3D3F6B8C0F7}"/>
                </a:ext>
              </a:extLst>
            </p:cNvPr>
            <p:cNvSpPr txBox="1"/>
            <p:nvPr/>
          </p:nvSpPr>
          <p:spPr>
            <a:xfrm>
              <a:off x="4295775" y="3344961"/>
              <a:ext cx="1555750" cy="232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+mj-ea"/>
                </a:rPr>
                <a:t>위험지역설정</a:t>
              </a:r>
              <a:endParaRPr lang="ko-KR" altLang="en-US" sz="1400" dirty="0">
                <a:latin typeface="+mj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231E47-1BDA-4162-AB2C-2732BC52D88C}"/>
                </a:ext>
              </a:extLst>
            </p:cNvPr>
            <p:cNvSpPr txBox="1"/>
            <p:nvPr/>
          </p:nvSpPr>
          <p:spPr>
            <a:xfrm>
              <a:off x="7674347" y="2645065"/>
              <a:ext cx="1555750" cy="232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err="1">
                  <a:latin typeface="+mj-ea"/>
                </a:rPr>
                <a:t>안내음성</a:t>
              </a:r>
              <a:endParaRPr lang="ko-KR" altLang="en-US" sz="3200" dirty="0">
                <a:latin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부모와 아이">
            <a:extLst>
              <a:ext uri="{FF2B5EF4-FFF2-40B4-BE49-F238E27FC236}">
                <a16:creationId xmlns:a16="http://schemas.microsoft.com/office/drawing/2014/main" id="{95261956-0A13-465B-99BD-B086DD8AF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2992" y="5631998"/>
            <a:ext cx="4833256" cy="4833256"/>
          </a:xfrm>
          <a:prstGeom prst="rect">
            <a:avLst/>
          </a:prstGeom>
        </p:spPr>
      </p:pic>
      <p:pic>
        <p:nvPicPr>
          <p:cNvPr id="15" name="그래픽 14" descr="공장">
            <a:extLst>
              <a:ext uri="{FF2B5EF4-FFF2-40B4-BE49-F238E27FC236}">
                <a16:creationId xmlns:a16="http://schemas.microsoft.com/office/drawing/2014/main" id="{C884BA45-EBC8-47A9-82EE-26E47B8C5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03233" y="3929744"/>
            <a:ext cx="6498770" cy="6498770"/>
          </a:xfrm>
          <a:prstGeom prst="rect">
            <a:avLst/>
          </a:prstGeom>
        </p:spPr>
      </p:pic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5C6810DD-E064-45EA-BD8E-4AC640D5BFEE}"/>
              </a:ext>
            </a:extLst>
          </p:cNvPr>
          <p:cNvSpPr/>
          <p:nvPr/>
        </p:nvSpPr>
        <p:spPr>
          <a:xfrm>
            <a:off x="3094694" y="3227615"/>
            <a:ext cx="3984170" cy="3788229"/>
          </a:xfrm>
          <a:prstGeom prst="wedgeEllipseCallout">
            <a:avLst>
              <a:gd name="adj1" fmla="val 45364"/>
              <a:gd name="adj2" fmla="val 40948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그래픽 16" descr="금지 표지">
            <a:extLst>
              <a:ext uri="{FF2B5EF4-FFF2-40B4-BE49-F238E27FC236}">
                <a16:creationId xmlns:a16="http://schemas.microsoft.com/office/drawing/2014/main" id="{844E06B2-C449-4134-98DE-BDD8084949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4794" y="3929744"/>
            <a:ext cx="2383970" cy="2383970"/>
          </a:xfrm>
          <a:prstGeom prst="rect">
            <a:avLst/>
          </a:prstGeom>
        </p:spPr>
      </p:pic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039F34B4-4D05-4BD5-929E-33EA4D6A10AC}"/>
              </a:ext>
            </a:extLst>
          </p:cNvPr>
          <p:cNvSpPr/>
          <p:nvPr/>
        </p:nvSpPr>
        <p:spPr>
          <a:xfrm>
            <a:off x="9390155" y="5631998"/>
            <a:ext cx="2792185" cy="2221667"/>
          </a:xfrm>
          <a:prstGeom prst="wedgeEllipseCallout">
            <a:avLst>
              <a:gd name="adj1" fmla="val -27338"/>
              <a:gd name="adj2" fmla="val 61606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!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57">
            <a:extLst>
              <a:ext uri="{FF2B5EF4-FFF2-40B4-BE49-F238E27FC236}">
                <a16:creationId xmlns:a16="http://schemas.microsoft.com/office/drawing/2014/main" id="{BAA7AA2B-D61A-452C-97EE-E1912FBE6AFF}"/>
              </a:ext>
            </a:extLst>
          </p:cNvPr>
          <p:cNvSpPr/>
          <p:nvPr/>
        </p:nvSpPr>
        <p:spPr>
          <a:xfrm>
            <a:off x="2269641" y="1430498"/>
            <a:ext cx="13932384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lnSpc>
                <a:spcPct val="80000"/>
              </a:lnSpc>
              <a:defRPr sz="12000" cap="all" baseline="0">
                <a:solidFill>
                  <a:srgbClr val="0469BD"/>
                </a:solidFill>
              </a:defRPr>
            </a:lvl1pPr>
          </a:lstStyle>
          <a:p>
            <a:r>
              <a:rPr lang="en-US" sz="7200" dirty="0"/>
              <a:t>I-SAFE</a:t>
            </a:r>
            <a:r>
              <a:rPr lang="ko-KR" altLang="en-US" sz="7200" dirty="0"/>
              <a:t>의 </a:t>
            </a:r>
            <a:r>
              <a:rPr lang="en-US" altLang="ko-KR" sz="7200" dirty="0"/>
              <a:t>UBSL </a:t>
            </a:r>
            <a:r>
              <a:rPr lang="ko-KR" altLang="en-US" sz="7200" dirty="0"/>
              <a:t>적용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42728306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 flipV="1">
            <a:off x="1993143" y="7802743"/>
            <a:ext cx="6703914" cy="670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2DCC70"/>
              </a:gs>
              <a:gs pos="100000">
                <a:srgbClr val="116AB1"/>
              </a:gs>
            </a:gsLst>
            <a:lin ang="420000" scaled="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ea"/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4294967295"/>
          </p:nvPr>
        </p:nvSpPr>
        <p:spPr>
          <a:xfrm>
            <a:off x="22734754" y="12169764"/>
            <a:ext cx="256480" cy="42575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grpSp>
        <p:nvGrpSpPr>
          <p:cNvPr id="60" name="Group 60"/>
          <p:cNvGrpSpPr/>
          <p:nvPr/>
        </p:nvGrpSpPr>
        <p:grpSpPr>
          <a:xfrm>
            <a:off x="11200281" y="4072368"/>
            <a:ext cx="9681790" cy="6403065"/>
            <a:chOff x="0" y="295887"/>
            <a:chExt cx="9681789" cy="6403064"/>
          </a:xfrm>
        </p:grpSpPr>
        <p:sp>
          <p:nvSpPr>
            <p:cNvPr id="57" name="Shape 57"/>
            <p:cNvSpPr/>
            <p:nvPr/>
          </p:nvSpPr>
          <p:spPr>
            <a:xfrm>
              <a:off x="0" y="295887"/>
              <a:ext cx="9430368" cy="157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80000"/>
                </a:lnSpc>
                <a:defRPr sz="12000" cap="all" baseline="0">
                  <a:solidFill>
                    <a:srgbClr val="0469BD"/>
                  </a:solidFill>
                </a:defRPr>
              </a:lvl1pPr>
            </a:lstStyle>
            <a:p>
              <a:r>
                <a:rPr lang="ko-KR" altLang="en-US" dirty="0">
                  <a:latin typeface="+mj-ea"/>
                </a:rPr>
                <a:t>개별화</a:t>
              </a:r>
              <a:endParaRPr dirty="0">
                <a:latin typeface="+mj-ea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7462" y="3201196"/>
              <a:ext cx="9664327" cy="3497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r>
                <a:rPr lang="ko-KR" altLang="en-US" sz="4000" dirty="0">
                  <a:latin typeface="+mj-ea"/>
                </a:rPr>
                <a:t>교사의 의도가 학습자 개개인의 특성에 부응하기 위해 제공되는 것으로 특수교육에서의 개별화를 적용함</a:t>
              </a:r>
              <a:endParaRPr lang="en-US" altLang="ko-KR" sz="4000" dirty="0">
                <a:latin typeface="+mj-ea"/>
              </a:endParaRPr>
            </a:p>
            <a:p>
              <a:endParaRPr lang="en-US" altLang="ko-KR" sz="4000" dirty="0">
                <a:latin typeface="+mj-ea"/>
              </a:endParaRPr>
            </a:p>
            <a:p>
              <a:endParaRPr lang="en-US" altLang="ko-KR" sz="4000" dirty="0">
                <a:latin typeface="+mj-ea"/>
              </a:endParaRPr>
            </a:p>
            <a:p>
              <a:r>
                <a:rPr lang="en-US" altLang="ko-KR" sz="4000" dirty="0">
                  <a:latin typeface="+mj-ea"/>
                </a:rPr>
                <a:t>             </a:t>
              </a:r>
              <a:r>
                <a:rPr lang="ko-KR" altLang="en-US" sz="4000" dirty="0">
                  <a:latin typeface="+mj-ea"/>
                </a:rPr>
                <a:t>장애특성에 따라 다른 위험지역을 설정함 </a:t>
              </a:r>
              <a:endParaRPr lang="en-US" altLang="ko-KR" sz="4000" dirty="0">
                <a:latin typeface="+mj-ea"/>
              </a:endParaRPr>
            </a:p>
            <a:p>
              <a:endParaRPr lang="en-US" altLang="ko-KR" sz="4000" dirty="0">
                <a:latin typeface="+mj-ea"/>
              </a:endParaRPr>
            </a:p>
            <a:p>
              <a:endParaRPr lang="en-US" altLang="ko-KR" sz="4000" dirty="0">
                <a:latin typeface="+mj-ea"/>
              </a:endParaRPr>
            </a:p>
            <a:p>
              <a:r>
                <a:rPr lang="en-US" altLang="ko-KR" sz="4000" dirty="0">
                  <a:latin typeface="+mj-ea"/>
                </a:rPr>
                <a:t>             </a:t>
              </a:r>
              <a:r>
                <a:rPr lang="ko-KR" altLang="en-US" sz="4000" dirty="0">
                  <a:latin typeface="+mj-ea"/>
                </a:rPr>
                <a:t>학생이 성장하면서 달라지는 새로운 환경에 맞추어</a:t>
              </a:r>
              <a:endParaRPr lang="en-US" altLang="ko-KR" sz="4000" dirty="0">
                <a:latin typeface="+mj-ea"/>
              </a:endParaRPr>
            </a:p>
            <a:p>
              <a:r>
                <a:rPr lang="en-US" altLang="ko-KR" sz="4000" dirty="0">
                  <a:latin typeface="+mj-ea"/>
                </a:rPr>
                <a:t>             </a:t>
              </a:r>
              <a:r>
                <a:rPr lang="ko-KR" altLang="en-US" sz="4000" dirty="0">
                  <a:latin typeface="+mj-ea"/>
                </a:rPr>
                <a:t>위험지역을 변경하여 설정함</a:t>
              </a:r>
              <a:endParaRPr lang="en-US" altLang="ko-KR" sz="4000" dirty="0">
                <a:latin typeface="+mj-ea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0" y="1990199"/>
              <a:ext cx="8835452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 cap="all" baseline="0">
                  <a:solidFill>
                    <a:srgbClr val="2BC574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62" name="Shape 62"/>
          <p:cNvSpPr/>
          <p:nvPr/>
        </p:nvSpPr>
        <p:spPr>
          <a:xfrm>
            <a:off x="3193385" y="-567234"/>
            <a:ext cx="4211836" cy="421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 rot="10800000" flipV="1">
            <a:off x="7633729" y="355600"/>
            <a:ext cx="1063328" cy="1063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2DCC70"/>
              </a:gs>
              <a:gs pos="100000">
                <a:srgbClr val="116AB1"/>
              </a:gs>
            </a:gsLst>
            <a:lin ang="10667487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9694366" y="-567234"/>
            <a:ext cx="1845668" cy="1845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0800000">
            <a:off x="-440234" y="10913566"/>
            <a:ext cx="1845668" cy="1845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개체 틀 2" descr="교사">
            <a:extLst>
              <a:ext uri="{FF2B5EF4-FFF2-40B4-BE49-F238E27FC236}">
                <a16:creationId xmlns:a16="http://schemas.microsoft.com/office/drawing/2014/main" id="{331AE9FC-E8A2-42FA-8F44-3656576DC3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" r="24"/>
          <a:stretch>
            <a:fillRect/>
          </a:stretch>
        </p:blipFill>
        <p:spPr>
          <a:xfrm>
            <a:off x="11083484" y="8169737"/>
            <a:ext cx="1113099" cy="1113635"/>
          </a:xfrm>
        </p:spPr>
      </p:pic>
      <p:pic>
        <p:nvPicPr>
          <p:cNvPr id="22" name="그림 개체 틀 2" descr="교사">
            <a:extLst>
              <a:ext uri="{FF2B5EF4-FFF2-40B4-BE49-F238E27FC236}">
                <a16:creationId xmlns:a16="http://schemas.microsoft.com/office/drawing/2014/main" id="{4E8E0D1C-BDA1-4D97-A4B5-F075C01532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" r="24"/>
          <a:stretch>
            <a:fillRect/>
          </a:stretch>
        </p:blipFill>
        <p:spPr>
          <a:xfrm>
            <a:off x="11083483" y="9401011"/>
            <a:ext cx="1113099" cy="1113635"/>
          </a:xfrm>
        </p:spPr>
      </p:pic>
    </p:spTree>
    <p:extLst>
      <p:ext uri="{BB962C8B-B14F-4D97-AF65-F5344CB8AC3E}">
        <p14:creationId xmlns:p14="http://schemas.microsoft.com/office/powerpoint/2010/main" val="32611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2988B6C-395B-4FFA-83A8-D406D074E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40" y="2108042"/>
            <a:ext cx="5257800" cy="5257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AA2BE0-5CBC-4986-935D-E4953650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41" y="2925482"/>
            <a:ext cx="4440359" cy="44403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BCFD11-7F9D-4FCF-B725-D2E7B4077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280" y="2915761"/>
            <a:ext cx="4450080" cy="4450080"/>
          </a:xfrm>
          <a:prstGeom prst="rect">
            <a:avLst/>
          </a:prstGeom>
        </p:spPr>
      </p:pic>
      <p:sp>
        <p:nvSpPr>
          <p:cNvPr id="22" name="생각 풍선: 구름 모양 21">
            <a:extLst>
              <a:ext uri="{FF2B5EF4-FFF2-40B4-BE49-F238E27FC236}">
                <a16:creationId xmlns:a16="http://schemas.microsoft.com/office/drawing/2014/main" id="{D0ACFBD5-9F7F-4C34-A684-71339BCA74E9}"/>
              </a:ext>
            </a:extLst>
          </p:cNvPr>
          <p:cNvSpPr/>
          <p:nvPr/>
        </p:nvSpPr>
        <p:spPr>
          <a:xfrm rot="257712">
            <a:off x="2301239" y="9006840"/>
            <a:ext cx="6080760" cy="3794760"/>
          </a:xfrm>
          <a:prstGeom prst="cloudCallout">
            <a:avLst>
              <a:gd name="adj1" fmla="val -5522"/>
              <a:gd name="adj2" fmla="val -81250"/>
            </a:avLst>
          </a:prstGeom>
          <a:noFill/>
          <a:ln w="5715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생각 풍선: 구름 모양 22">
            <a:extLst>
              <a:ext uri="{FF2B5EF4-FFF2-40B4-BE49-F238E27FC236}">
                <a16:creationId xmlns:a16="http://schemas.microsoft.com/office/drawing/2014/main" id="{FD12AEEF-0961-4675-8E09-975473BC15B9}"/>
              </a:ext>
            </a:extLst>
          </p:cNvPr>
          <p:cNvSpPr/>
          <p:nvPr/>
        </p:nvSpPr>
        <p:spPr>
          <a:xfrm rot="257712">
            <a:off x="9509762" y="9006840"/>
            <a:ext cx="6080760" cy="3794760"/>
          </a:xfrm>
          <a:prstGeom prst="cloudCallout">
            <a:avLst>
              <a:gd name="adj1" fmla="val -5522"/>
              <a:gd name="adj2" fmla="val -81250"/>
            </a:avLst>
          </a:prstGeom>
          <a:noFill/>
          <a:ln w="5715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생각 풍선: 구름 모양 23">
            <a:extLst>
              <a:ext uri="{FF2B5EF4-FFF2-40B4-BE49-F238E27FC236}">
                <a16:creationId xmlns:a16="http://schemas.microsoft.com/office/drawing/2014/main" id="{0C4B2EA6-416D-4B48-80D4-D600BC59D547}"/>
              </a:ext>
            </a:extLst>
          </p:cNvPr>
          <p:cNvSpPr/>
          <p:nvPr/>
        </p:nvSpPr>
        <p:spPr>
          <a:xfrm rot="257712">
            <a:off x="17663160" y="9006840"/>
            <a:ext cx="6080760" cy="3794760"/>
          </a:xfrm>
          <a:prstGeom prst="cloudCallout">
            <a:avLst>
              <a:gd name="adj1" fmla="val -5522"/>
              <a:gd name="adj2" fmla="val -81250"/>
            </a:avLst>
          </a:prstGeom>
          <a:noFill/>
          <a:ln w="5715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8B61F09-6761-4504-886C-8D942D7E5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301" y="9502439"/>
            <a:ext cx="2539682" cy="25396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93AD02B-C47F-4F44-91E3-D1FD44459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78" y="9502439"/>
            <a:ext cx="2539682" cy="2539682"/>
          </a:xfrm>
          <a:prstGeom prst="rect">
            <a:avLst/>
          </a:prstGeom>
        </p:spPr>
      </p:pic>
      <p:pic>
        <p:nvPicPr>
          <p:cNvPr id="3" name="그래픽 2" descr="도움말">
            <a:extLst>
              <a:ext uri="{FF2B5EF4-FFF2-40B4-BE49-F238E27FC236}">
                <a16:creationId xmlns:a16="http://schemas.microsoft.com/office/drawing/2014/main" id="{084044CF-C279-463A-B340-879587955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34274" y="9786369"/>
            <a:ext cx="2058572" cy="20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4677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84848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52173">
            <a:ln>
              <a:noFill/>
            </a:ln>
            <a:solidFill>
              <a:srgbClr val="848484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52173">
            <a:ln>
              <a:noFill/>
            </a:ln>
            <a:solidFill>
              <a:srgbClr val="848484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hite">
    <a:dk1>
      <a:srgbClr val="FFFFFF"/>
    </a:dk1>
    <a:lt1>
      <a:srgbClr val="848484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1584</TotalTime>
  <Words>1496</Words>
  <Application>Microsoft Office PowerPoint</Application>
  <PresentationFormat>사용자 지정</PresentationFormat>
  <Paragraphs>292</Paragraphs>
  <Slides>22</Slides>
  <Notes>20</Notes>
  <HiddenSlides>1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Open Sans Light</vt:lpstr>
      <vt:lpstr>함초롬바탕</vt:lpstr>
      <vt:lpstr>Helvetica Light</vt:lpstr>
      <vt:lpstr>Calibri</vt:lpstr>
      <vt:lpstr>Open Sans</vt:lpstr>
      <vt:lpstr>맑은 고딕</vt:lpstr>
      <vt:lpstr>Helvetica Neue</vt:lpstr>
      <vt:lpstr>Roboto Regular</vt:lpstr>
      <vt:lpstr>Arial</vt:lpstr>
      <vt:lpstr>Open Sans Semibold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양나윤</dc:creator>
  <cp:lastModifiedBy>양나윤</cp:lastModifiedBy>
  <cp:revision>135</cp:revision>
  <dcterms:modified xsi:type="dcterms:W3CDTF">2017-06-18T21:03:57Z</dcterms:modified>
</cp:coreProperties>
</file>